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5"/>
    <p:sldId id="257" r:id="rId56"/>
    <p:sldId id="258" r:id="rId57"/>
    <p:sldId id="259" r:id="rId58"/>
    <p:sldId id="260" r:id="rId59"/>
    <p:sldId id="261" r:id="rId60"/>
    <p:sldId id="262" r:id="rId61"/>
    <p:sldId id="263" r:id="rId62"/>
    <p:sldId id="264" r:id="rId63"/>
    <p:sldId id="265" r:id="rId64"/>
    <p:sldId id="266" r:id="rId65"/>
    <p:sldId id="267" r:id="rId66"/>
    <p:sldId id="268" r:id="rId67"/>
    <p:sldId id="269" r:id="rId68"/>
    <p:sldId id="270" r:id="rId69"/>
    <p:sldId id="271" r:id="rId70"/>
    <p:sldId id="272" r:id="rId71"/>
    <p:sldId id="273" r:id="rId72"/>
    <p:sldId id="274" r:id="rId7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imes New Roman" charset="1" panose="02030502070405020303"/>
      <p:regular r:id="rId10"/>
    </p:embeddedFont>
    <p:embeddedFont>
      <p:font typeface="Times New Roman Bold" charset="1" panose="02030802070405020303"/>
      <p:regular r:id="rId11"/>
    </p:embeddedFont>
    <p:embeddedFont>
      <p:font typeface="Times New Roman Italics" charset="1" panose="02030502070405090303"/>
      <p:regular r:id="rId12"/>
    </p:embeddedFont>
    <p:embeddedFont>
      <p:font typeface="Times New Roman Bold Italics" charset="1" panose="02030802070405090303"/>
      <p:regular r:id="rId13"/>
    </p:embeddedFont>
    <p:embeddedFont>
      <p:font typeface="Times New Roman Medium" charset="1" panose="02030502070405020303"/>
      <p:regular r:id="rId14"/>
    </p:embeddedFont>
    <p:embeddedFont>
      <p:font typeface="Times New Roman Medium Italics" charset="1" panose="02030502070405090303"/>
      <p:regular r:id="rId15"/>
    </p:embeddedFont>
    <p:embeddedFont>
      <p:font typeface="Times New Roman Semi-Bold" charset="1" panose="02030702070405020303"/>
      <p:regular r:id="rId16"/>
    </p:embeddedFont>
    <p:embeddedFont>
      <p:font typeface="Times New Roman Semi-Bold Italics" charset="1" panose="02030702070405090303"/>
      <p:regular r:id="rId17"/>
    </p:embeddedFont>
    <p:embeddedFont>
      <p:font typeface="Times New Roman Ultra-Bold" charset="1" panose="02030902070405020303"/>
      <p:regular r:id="rId18"/>
    </p:embeddedFont>
    <p:embeddedFont>
      <p:font typeface="Canva Sans" charset="1" panose="020B0503030501040103"/>
      <p:regular r:id="rId19"/>
    </p:embeddedFont>
    <p:embeddedFont>
      <p:font typeface="Canva Sans Bold" charset="1" panose="020B0803030501040103"/>
      <p:regular r:id="rId20"/>
    </p:embeddedFont>
    <p:embeddedFont>
      <p:font typeface="Canva Sans Italics" charset="1" panose="020B0503030501040103"/>
      <p:regular r:id="rId21"/>
    </p:embeddedFont>
    <p:embeddedFont>
      <p:font typeface="Canva Sans Bold Italics" charset="1" panose="020B0803030501040103"/>
      <p:regular r:id="rId22"/>
    </p:embeddedFont>
    <p:embeddedFont>
      <p:font typeface="Canva Sans Medium" charset="1" panose="020B0603030501040103"/>
      <p:regular r:id="rId23"/>
    </p:embeddedFont>
    <p:embeddedFont>
      <p:font typeface="Canva Sans Medium Italics" charset="1" panose="020B0603030501040103"/>
      <p:regular r:id="rId24"/>
    </p:embeddedFont>
    <p:embeddedFont>
      <p:font typeface="Prompt" charset="1" panose="00000500000000000000"/>
      <p:regular r:id="rId25"/>
    </p:embeddedFont>
    <p:embeddedFont>
      <p:font typeface="Prompt Bold" charset="1" panose="00000800000000000000"/>
      <p:regular r:id="rId26"/>
    </p:embeddedFont>
    <p:embeddedFont>
      <p:font typeface="Prompt Italics" charset="1" panose="00000500000000000000"/>
      <p:regular r:id="rId27"/>
    </p:embeddedFont>
    <p:embeddedFont>
      <p:font typeface="Prompt Bold Italics" charset="1" panose="00000800000000000000"/>
      <p:regular r:id="rId28"/>
    </p:embeddedFont>
    <p:embeddedFont>
      <p:font typeface="Prompt Thin" charset="1" panose="00000200000000000000"/>
      <p:regular r:id="rId29"/>
    </p:embeddedFont>
    <p:embeddedFont>
      <p:font typeface="Prompt Thin Italics" charset="1" panose="00000200000000000000"/>
      <p:regular r:id="rId30"/>
    </p:embeddedFont>
    <p:embeddedFont>
      <p:font typeface="Prompt Extra-Light" charset="1" panose="00000300000000000000"/>
      <p:regular r:id="rId31"/>
    </p:embeddedFont>
    <p:embeddedFont>
      <p:font typeface="Prompt Extra-Light Italics" charset="1" panose="00000300000000000000"/>
      <p:regular r:id="rId32"/>
    </p:embeddedFont>
    <p:embeddedFont>
      <p:font typeface="Prompt Light" charset="1" panose="00000400000000000000"/>
      <p:regular r:id="rId33"/>
    </p:embeddedFont>
    <p:embeddedFont>
      <p:font typeface="Prompt Light Italics" charset="1" panose="00000400000000000000"/>
      <p:regular r:id="rId34"/>
    </p:embeddedFont>
    <p:embeddedFont>
      <p:font typeface="Prompt Medium" charset="1" panose="00000600000000000000"/>
      <p:regular r:id="rId35"/>
    </p:embeddedFont>
    <p:embeddedFont>
      <p:font typeface="Prompt Medium Italics" charset="1" panose="00000600000000000000"/>
      <p:regular r:id="rId36"/>
    </p:embeddedFont>
    <p:embeddedFont>
      <p:font typeface="Prompt Semi-Bold" charset="1" panose="00000700000000000000"/>
      <p:regular r:id="rId37"/>
    </p:embeddedFont>
    <p:embeddedFont>
      <p:font typeface="Prompt Semi-Bold Italics" charset="1" panose="00000700000000000000"/>
      <p:regular r:id="rId38"/>
    </p:embeddedFont>
    <p:embeddedFont>
      <p:font typeface="Prompt Ultra-Bold" charset="1" panose="00000900000000000000"/>
      <p:regular r:id="rId39"/>
    </p:embeddedFont>
    <p:embeddedFont>
      <p:font typeface="Prompt Ultra-Bold Italics" charset="1" panose="00000900000000000000"/>
      <p:regular r:id="rId40"/>
    </p:embeddedFont>
    <p:embeddedFont>
      <p:font typeface="Prompt Heavy" charset="1" panose="00000A00000000000000"/>
      <p:regular r:id="rId41"/>
    </p:embeddedFont>
    <p:embeddedFont>
      <p:font typeface="Prompt Heavy Italics" charset="1" panose="00000A00000000000000"/>
      <p:regular r:id="rId42"/>
    </p:embeddedFont>
    <p:embeddedFont>
      <p:font typeface="Open Sauce" charset="1" panose="00000500000000000000"/>
      <p:regular r:id="rId43"/>
    </p:embeddedFont>
    <p:embeddedFont>
      <p:font typeface="Open Sauce Bold" charset="1" panose="00000800000000000000"/>
      <p:regular r:id="rId44"/>
    </p:embeddedFont>
    <p:embeddedFont>
      <p:font typeface="Open Sauce Italics" charset="1" panose="00000500000000000000"/>
      <p:regular r:id="rId45"/>
    </p:embeddedFont>
    <p:embeddedFont>
      <p:font typeface="Open Sauce Bold Italics" charset="1" panose="00000800000000000000"/>
      <p:regular r:id="rId46"/>
    </p:embeddedFont>
    <p:embeddedFont>
      <p:font typeface="Open Sauce Light" charset="1" panose="00000400000000000000"/>
      <p:regular r:id="rId47"/>
    </p:embeddedFont>
    <p:embeddedFont>
      <p:font typeface="Open Sauce Light Italics" charset="1" panose="00000400000000000000"/>
      <p:regular r:id="rId48"/>
    </p:embeddedFont>
    <p:embeddedFont>
      <p:font typeface="Open Sauce Medium" charset="1" panose="00000600000000000000"/>
      <p:regular r:id="rId49"/>
    </p:embeddedFont>
    <p:embeddedFont>
      <p:font typeface="Open Sauce Medium Italics" charset="1" panose="00000600000000000000"/>
      <p:regular r:id="rId50"/>
    </p:embeddedFont>
    <p:embeddedFont>
      <p:font typeface="Open Sauce Semi-Bold" charset="1" panose="00000700000000000000"/>
      <p:regular r:id="rId51"/>
    </p:embeddedFont>
    <p:embeddedFont>
      <p:font typeface="Open Sauce Semi-Bold Italics" charset="1" panose="00000700000000000000"/>
      <p:regular r:id="rId52"/>
    </p:embeddedFont>
    <p:embeddedFont>
      <p:font typeface="Open Sauce Heavy" charset="1" panose="00000A00000000000000"/>
      <p:regular r:id="rId53"/>
    </p:embeddedFont>
    <p:embeddedFont>
      <p:font typeface="Open Sauce Heavy Italics" charset="1" panose="00000A00000000000000"/>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slides/slide1.xml" Type="http://schemas.openxmlformats.org/officeDocument/2006/relationships/slide"/><Relationship Id="rId56" Target="slides/slide2.xml" Type="http://schemas.openxmlformats.org/officeDocument/2006/relationships/slide"/><Relationship Id="rId57" Target="slides/slide3.xml" Type="http://schemas.openxmlformats.org/officeDocument/2006/relationships/slide"/><Relationship Id="rId58" Target="slides/slide4.xml" Type="http://schemas.openxmlformats.org/officeDocument/2006/relationships/slide"/><Relationship Id="rId59" Target="slides/slide5.xml" Type="http://schemas.openxmlformats.org/officeDocument/2006/relationships/slide"/><Relationship Id="rId6" Target="fonts/font6.fntdata" Type="http://schemas.openxmlformats.org/officeDocument/2006/relationships/font"/><Relationship Id="rId60" Target="slides/slide6.xml" Type="http://schemas.openxmlformats.org/officeDocument/2006/relationships/slide"/><Relationship Id="rId61" Target="slides/slide7.xml" Type="http://schemas.openxmlformats.org/officeDocument/2006/relationships/slide"/><Relationship Id="rId62" Target="slides/slide8.xml" Type="http://schemas.openxmlformats.org/officeDocument/2006/relationships/slide"/><Relationship Id="rId63" Target="slides/slide9.xml" Type="http://schemas.openxmlformats.org/officeDocument/2006/relationships/slide"/><Relationship Id="rId64" Target="slides/slide10.xml" Type="http://schemas.openxmlformats.org/officeDocument/2006/relationships/slide"/><Relationship Id="rId65" Target="slides/slide11.xml" Type="http://schemas.openxmlformats.org/officeDocument/2006/relationships/slide"/><Relationship Id="rId66" Target="slides/slide12.xml" Type="http://schemas.openxmlformats.org/officeDocument/2006/relationships/slide"/><Relationship Id="rId67" Target="slides/slide13.xml" Type="http://schemas.openxmlformats.org/officeDocument/2006/relationships/slide"/><Relationship Id="rId68" Target="slides/slide14.xml" Type="http://schemas.openxmlformats.org/officeDocument/2006/relationships/slide"/><Relationship Id="rId69" Target="slides/slide15.xml" Type="http://schemas.openxmlformats.org/officeDocument/2006/relationships/slide"/><Relationship Id="rId7" Target="fonts/font7.fntdata" Type="http://schemas.openxmlformats.org/officeDocument/2006/relationships/font"/><Relationship Id="rId70" Target="slides/slide16.xml" Type="http://schemas.openxmlformats.org/officeDocument/2006/relationships/slide"/><Relationship Id="rId71" Target="slides/slide17.xml" Type="http://schemas.openxmlformats.org/officeDocument/2006/relationships/slide"/><Relationship Id="rId72" Target="slides/slide18.xml" Type="http://schemas.openxmlformats.org/officeDocument/2006/relationships/slide"/><Relationship Id="rId73" Target="slides/slide19.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16614452" y="0"/>
            <a:ext cx="3347096" cy="2928709"/>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CB0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525"/>
                </a:lnSpc>
              </a:pPr>
            </a:p>
          </p:txBody>
        </p:sp>
      </p:grpSp>
      <p:grpSp>
        <p:nvGrpSpPr>
          <p:cNvPr name="Group 5" id="5"/>
          <p:cNvGrpSpPr/>
          <p:nvPr/>
        </p:nvGrpSpPr>
        <p:grpSpPr>
          <a:xfrm rot="0">
            <a:off x="16398719" y="1422693"/>
            <a:ext cx="1721161" cy="1506016"/>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FFA2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525"/>
                </a:lnSpc>
              </a:pPr>
            </a:p>
          </p:txBody>
        </p:sp>
      </p:grpSp>
      <p:sp>
        <p:nvSpPr>
          <p:cNvPr name="TextBox 8" id="8"/>
          <p:cNvSpPr txBox="true"/>
          <p:nvPr/>
        </p:nvSpPr>
        <p:spPr>
          <a:xfrm rot="0">
            <a:off x="3204813" y="4569460"/>
            <a:ext cx="11014972" cy="1033780"/>
          </a:xfrm>
          <a:prstGeom prst="rect">
            <a:avLst/>
          </a:prstGeom>
        </p:spPr>
        <p:txBody>
          <a:bodyPr anchor="t" rtlCol="false" tIns="0" lIns="0" bIns="0" rIns="0">
            <a:spAutoFit/>
          </a:bodyPr>
          <a:lstStyle/>
          <a:p>
            <a:pPr>
              <a:lnSpc>
                <a:spcPts val="3919"/>
              </a:lnSpc>
            </a:pPr>
            <a:r>
              <a:rPr lang="en-US" sz="2799">
                <a:solidFill>
                  <a:srgbClr val="000000"/>
                </a:solidFill>
                <a:latin typeface="Times New Roman"/>
              </a:rPr>
              <a:t>Faculty Coordinator  –  Subha Meenakshi S</a:t>
            </a:r>
          </a:p>
          <a:p>
            <a:pPr>
              <a:lnSpc>
                <a:spcPts val="3919"/>
              </a:lnSpc>
              <a:spcBef>
                <a:spcPct val="0"/>
              </a:spcBef>
            </a:pPr>
          </a:p>
        </p:txBody>
      </p:sp>
      <p:sp>
        <p:nvSpPr>
          <p:cNvPr name="TextBox 9" id="9"/>
          <p:cNvSpPr txBox="true"/>
          <p:nvPr/>
        </p:nvSpPr>
        <p:spPr>
          <a:xfrm rot="0">
            <a:off x="1673548" y="676808"/>
            <a:ext cx="13380771" cy="1483526"/>
          </a:xfrm>
          <a:prstGeom prst="rect">
            <a:avLst/>
          </a:prstGeom>
        </p:spPr>
        <p:txBody>
          <a:bodyPr anchor="t" rtlCol="false" tIns="0" lIns="0" bIns="0" rIns="0">
            <a:spAutoFit/>
          </a:bodyPr>
          <a:lstStyle/>
          <a:p>
            <a:pPr algn="ctr">
              <a:lnSpc>
                <a:spcPts val="3414"/>
              </a:lnSpc>
              <a:spcBef>
                <a:spcPct val="0"/>
              </a:spcBef>
            </a:pPr>
          </a:p>
          <a:p>
            <a:pPr algn="ctr">
              <a:lnSpc>
                <a:spcPts val="9334"/>
              </a:lnSpc>
              <a:spcBef>
                <a:spcPct val="0"/>
              </a:spcBef>
            </a:pPr>
            <a:r>
              <a:rPr lang="en-US" sz="5834">
                <a:solidFill>
                  <a:srgbClr val="000000"/>
                </a:solidFill>
                <a:latin typeface="Times New Roman Light"/>
              </a:rPr>
              <a:t>Weather Forecasting for Bangalore City</a:t>
            </a:r>
          </a:p>
        </p:txBody>
      </p:sp>
      <p:grpSp>
        <p:nvGrpSpPr>
          <p:cNvPr name="Group 10" id="10"/>
          <p:cNvGrpSpPr/>
          <p:nvPr/>
        </p:nvGrpSpPr>
        <p:grpSpPr>
          <a:xfrm rot="0">
            <a:off x="-1673548" y="7358291"/>
            <a:ext cx="3347096" cy="2928709"/>
            <a:chOff x="0" y="0"/>
            <a:chExt cx="812800" cy="711200"/>
          </a:xfrm>
        </p:grpSpPr>
        <p:sp>
          <p:nvSpPr>
            <p:cNvPr name="Freeform 11" id="11"/>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CB0B6"/>
            </a:solidFill>
          </p:spPr>
        </p:sp>
        <p:sp>
          <p:nvSpPr>
            <p:cNvPr name="TextBox 12" id="12"/>
            <p:cNvSpPr txBox="true"/>
            <p:nvPr/>
          </p:nvSpPr>
          <p:spPr>
            <a:xfrm>
              <a:off x="127000" y="254000"/>
              <a:ext cx="558800" cy="406400"/>
            </a:xfrm>
            <a:prstGeom prst="rect">
              <a:avLst/>
            </a:prstGeom>
          </p:spPr>
          <p:txBody>
            <a:bodyPr anchor="ctr" rtlCol="false" tIns="50800" lIns="50800" bIns="50800" rIns="50800"/>
            <a:lstStyle/>
            <a:p>
              <a:pPr algn="ctr">
                <a:lnSpc>
                  <a:spcPts val="3525"/>
                </a:lnSpc>
              </a:pPr>
            </a:p>
          </p:txBody>
        </p:sp>
      </p:grpSp>
      <p:grpSp>
        <p:nvGrpSpPr>
          <p:cNvPr name="Group 13" id="13"/>
          <p:cNvGrpSpPr/>
          <p:nvPr/>
        </p:nvGrpSpPr>
        <p:grpSpPr>
          <a:xfrm rot="-10800000">
            <a:off x="168119" y="7316630"/>
            <a:ext cx="1721161" cy="1506016"/>
            <a:chOff x="0" y="0"/>
            <a:chExt cx="812800" cy="711200"/>
          </a:xfrm>
        </p:grpSpPr>
        <p:sp>
          <p:nvSpPr>
            <p:cNvPr name="Freeform 14" id="1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FFA269"/>
            </a:solidFill>
          </p:spPr>
        </p:sp>
        <p:sp>
          <p:nvSpPr>
            <p:cNvPr name="TextBox 15" id="15"/>
            <p:cNvSpPr txBox="true"/>
            <p:nvPr/>
          </p:nvSpPr>
          <p:spPr>
            <a:xfrm>
              <a:off x="127000" y="254000"/>
              <a:ext cx="558800" cy="406400"/>
            </a:xfrm>
            <a:prstGeom prst="rect">
              <a:avLst/>
            </a:prstGeom>
          </p:spPr>
          <p:txBody>
            <a:bodyPr anchor="ctr" rtlCol="false" tIns="50800" lIns="50800" bIns="50800" rIns="50800"/>
            <a:lstStyle/>
            <a:p>
              <a:pPr algn="ctr">
                <a:lnSpc>
                  <a:spcPts val="3525"/>
                </a:lnSpc>
              </a:pPr>
            </a:p>
          </p:txBody>
        </p:sp>
      </p:grpSp>
      <p:sp>
        <p:nvSpPr>
          <p:cNvPr name="TextBox 16" id="16"/>
          <p:cNvSpPr txBox="true"/>
          <p:nvPr/>
        </p:nvSpPr>
        <p:spPr>
          <a:xfrm rot="0">
            <a:off x="3204813" y="5151035"/>
            <a:ext cx="11592053" cy="2422525"/>
          </a:xfrm>
          <a:prstGeom prst="rect">
            <a:avLst/>
          </a:prstGeom>
        </p:spPr>
        <p:txBody>
          <a:bodyPr anchor="t" rtlCol="false" tIns="0" lIns="0" bIns="0" rIns="0">
            <a:spAutoFit/>
          </a:bodyPr>
          <a:lstStyle/>
          <a:p>
            <a:pPr>
              <a:lnSpc>
                <a:spcPts val="3919"/>
              </a:lnSpc>
            </a:pPr>
            <a:r>
              <a:rPr lang="en-US" sz="2799">
                <a:solidFill>
                  <a:srgbClr val="000000"/>
                </a:solidFill>
                <a:latin typeface="Times New Roman"/>
              </a:rPr>
              <a:t>Team Members   :-</a:t>
            </a:r>
          </a:p>
          <a:p>
            <a:pPr>
              <a:lnSpc>
                <a:spcPts val="3919"/>
              </a:lnSpc>
            </a:pPr>
            <a:r>
              <a:rPr lang="en-US" sz="2799">
                <a:solidFill>
                  <a:srgbClr val="000000"/>
                </a:solidFill>
                <a:latin typeface="Times New Roman"/>
              </a:rPr>
              <a:t>   Aditya GS                  -    1BI20AI003</a:t>
            </a:r>
          </a:p>
          <a:p>
            <a:pPr>
              <a:lnSpc>
                <a:spcPts val="3919"/>
              </a:lnSpc>
            </a:pPr>
            <a:r>
              <a:rPr lang="en-US" sz="2799">
                <a:solidFill>
                  <a:srgbClr val="000000"/>
                </a:solidFill>
                <a:latin typeface="Times New Roman"/>
              </a:rPr>
              <a:t>   B K Shrutha Keerthi  -   1BI20AI006</a:t>
            </a:r>
          </a:p>
          <a:p>
            <a:pPr>
              <a:lnSpc>
                <a:spcPts val="3919"/>
              </a:lnSpc>
            </a:pPr>
          </a:p>
          <a:p>
            <a:pPr>
              <a:lnSpc>
                <a:spcPts val="3080"/>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39332" y="62397"/>
            <a:ext cx="7493437" cy="1218553"/>
          </a:xfrm>
          <a:prstGeom prst="rect">
            <a:avLst/>
          </a:prstGeom>
        </p:spPr>
        <p:txBody>
          <a:bodyPr anchor="t" rtlCol="false" tIns="0" lIns="0" bIns="0" rIns="0">
            <a:spAutoFit/>
          </a:bodyPr>
          <a:lstStyle/>
          <a:p>
            <a:pPr algn="ctr">
              <a:lnSpc>
                <a:spcPts val="8960"/>
              </a:lnSpc>
            </a:pPr>
            <a:r>
              <a:rPr lang="en-US" sz="6400" u="sng">
                <a:solidFill>
                  <a:srgbClr val="000000"/>
                </a:solidFill>
                <a:latin typeface="Times New Roman"/>
              </a:rPr>
              <a:t>System Requirements</a:t>
            </a:r>
          </a:p>
        </p:txBody>
      </p:sp>
      <p:sp>
        <p:nvSpPr>
          <p:cNvPr name="TextBox 3" id="3"/>
          <p:cNvSpPr txBox="true"/>
          <p:nvPr/>
        </p:nvSpPr>
        <p:spPr>
          <a:xfrm rot="0">
            <a:off x="974253" y="1391289"/>
            <a:ext cx="7106245" cy="991870"/>
          </a:xfrm>
          <a:prstGeom prst="rect">
            <a:avLst/>
          </a:prstGeom>
        </p:spPr>
        <p:txBody>
          <a:bodyPr anchor="t" rtlCol="false" tIns="0" lIns="0" bIns="0" rIns="0">
            <a:spAutoFit/>
          </a:bodyPr>
          <a:lstStyle/>
          <a:p>
            <a:pPr algn="ctr">
              <a:lnSpc>
                <a:spcPts val="7279"/>
              </a:lnSpc>
            </a:pPr>
            <a:r>
              <a:rPr lang="en-US" sz="5199">
                <a:solidFill>
                  <a:srgbClr val="000000"/>
                </a:solidFill>
                <a:latin typeface="Times New Roman"/>
              </a:rPr>
              <a:t>Hardware Requirements:</a:t>
            </a:r>
          </a:p>
        </p:txBody>
      </p:sp>
      <p:sp>
        <p:nvSpPr>
          <p:cNvPr name="TextBox 4" id="4"/>
          <p:cNvSpPr txBox="true"/>
          <p:nvPr/>
        </p:nvSpPr>
        <p:spPr>
          <a:xfrm rot="0">
            <a:off x="1270770" y="2249809"/>
            <a:ext cx="5194176" cy="1847215"/>
          </a:xfrm>
          <a:prstGeom prst="rect">
            <a:avLst/>
          </a:prstGeom>
        </p:spPr>
        <p:txBody>
          <a:bodyPr anchor="t" rtlCol="false" tIns="0" lIns="0" bIns="0" rIns="0">
            <a:spAutoFit/>
          </a:bodyPr>
          <a:lstStyle/>
          <a:p>
            <a:pPr algn="ctr">
              <a:lnSpc>
                <a:spcPts val="4759"/>
              </a:lnSpc>
            </a:pPr>
            <a:r>
              <a:rPr lang="en-US" sz="3399">
                <a:solidFill>
                  <a:srgbClr val="000000"/>
                </a:solidFill>
                <a:latin typeface="Times New Roman"/>
              </a:rPr>
              <a:t>-CPU : Processor i5 or more</a:t>
            </a:r>
          </a:p>
          <a:p>
            <a:pPr>
              <a:lnSpc>
                <a:spcPts val="4759"/>
              </a:lnSpc>
            </a:pPr>
            <a:r>
              <a:rPr lang="en-US" sz="3399">
                <a:solidFill>
                  <a:srgbClr val="000000"/>
                </a:solidFill>
                <a:latin typeface="Times New Roman"/>
              </a:rPr>
              <a:t>-</a:t>
            </a:r>
            <a:r>
              <a:rPr lang="en-US" sz="3399">
                <a:solidFill>
                  <a:srgbClr val="000000"/>
                </a:solidFill>
                <a:latin typeface="Times New Roman"/>
              </a:rPr>
              <a:t>RAM : 8GB</a:t>
            </a:r>
          </a:p>
          <a:p>
            <a:pPr algn="l">
              <a:lnSpc>
                <a:spcPts val="4759"/>
              </a:lnSpc>
            </a:pPr>
            <a:r>
              <a:rPr lang="en-US" sz="3399">
                <a:solidFill>
                  <a:srgbClr val="000000"/>
                </a:solidFill>
                <a:latin typeface="Times New Roman"/>
              </a:rPr>
              <a:t>-Operating System</a:t>
            </a:r>
          </a:p>
        </p:txBody>
      </p:sp>
      <p:sp>
        <p:nvSpPr>
          <p:cNvPr name="TextBox 5" id="5"/>
          <p:cNvSpPr txBox="true"/>
          <p:nvPr/>
        </p:nvSpPr>
        <p:spPr>
          <a:xfrm rot="0">
            <a:off x="9340231" y="1391289"/>
            <a:ext cx="6782693" cy="991870"/>
          </a:xfrm>
          <a:prstGeom prst="rect">
            <a:avLst/>
          </a:prstGeom>
        </p:spPr>
        <p:txBody>
          <a:bodyPr anchor="t" rtlCol="false" tIns="0" lIns="0" bIns="0" rIns="0">
            <a:spAutoFit/>
          </a:bodyPr>
          <a:lstStyle/>
          <a:p>
            <a:pPr algn="ctr">
              <a:lnSpc>
                <a:spcPts val="7279"/>
              </a:lnSpc>
            </a:pPr>
            <a:r>
              <a:rPr lang="en-US" sz="5199">
                <a:solidFill>
                  <a:srgbClr val="000000"/>
                </a:solidFill>
                <a:latin typeface="Times New Roman"/>
              </a:rPr>
              <a:t>Software Requirements:</a:t>
            </a:r>
          </a:p>
        </p:txBody>
      </p:sp>
      <p:sp>
        <p:nvSpPr>
          <p:cNvPr name="TextBox 6" id="6"/>
          <p:cNvSpPr txBox="true"/>
          <p:nvPr/>
        </p:nvSpPr>
        <p:spPr>
          <a:xfrm rot="0">
            <a:off x="9750284" y="2249809"/>
            <a:ext cx="3653818" cy="1847215"/>
          </a:xfrm>
          <a:prstGeom prst="rect">
            <a:avLst/>
          </a:prstGeom>
        </p:spPr>
        <p:txBody>
          <a:bodyPr anchor="t" rtlCol="false" tIns="0" lIns="0" bIns="0" rIns="0">
            <a:spAutoFit/>
          </a:bodyPr>
          <a:lstStyle/>
          <a:p>
            <a:pPr algn="ctr">
              <a:lnSpc>
                <a:spcPts val="4759"/>
              </a:lnSpc>
            </a:pPr>
            <a:r>
              <a:rPr lang="en-US" sz="3399">
                <a:solidFill>
                  <a:srgbClr val="000000"/>
                </a:solidFill>
                <a:latin typeface="Times New Roman"/>
              </a:rPr>
              <a:t>-Jupyter Notebook</a:t>
            </a:r>
          </a:p>
          <a:p>
            <a:pPr>
              <a:lnSpc>
                <a:spcPts val="4759"/>
              </a:lnSpc>
            </a:pPr>
            <a:r>
              <a:rPr lang="en-US" sz="3399">
                <a:solidFill>
                  <a:srgbClr val="000000"/>
                </a:solidFill>
                <a:latin typeface="Times New Roman"/>
              </a:rPr>
              <a:t>-Anaconda Navig</a:t>
            </a:r>
          </a:p>
          <a:p>
            <a:pPr algn="l">
              <a:lnSpc>
                <a:spcPts val="4759"/>
              </a:lnSpc>
            </a:pPr>
            <a:r>
              <a:rPr lang="en-US" sz="3399">
                <a:solidFill>
                  <a:srgbClr val="000000"/>
                </a:solidFill>
                <a:latin typeface="Times New Roman"/>
              </a:rPr>
              <a:t>-Python 3.8</a:t>
            </a:r>
          </a:p>
        </p:txBody>
      </p:sp>
      <p:sp>
        <p:nvSpPr>
          <p:cNvPr name="TextBox 7" id="7"/>
          <p:cNvSpPr txBox="true"/>
          <p:nvPr/>
        </p:nvSpPr>
        <p:spPr>
          <a:xfrm rot="0">
            <a:off x="288306" y="4087499"/>
            <a:ext cx="10135910" cy="1133476"/>
          </a:xfrm>
          <a:prstGeom prst="rect">
            <a:avLst/>
          </a:prstGeom>
        </p:spPr>
        <p:txBody>
          <a:bodyPr anchor="t" rtlCol="false" tIns="0" lIns="0" bIns="0" rIns="0">
            <a:spAutoFit/>
          </a:bodyPr>
          <a:lstStyle/>
          <a:p>
            <a:pPr algn="ctr">
              <a:lnSpc>
                <a:spcPts val="8399"/>
              </a:lnSpc>
            </a:pPr>
            <a:r>
              <a:rPr lang="en-US" sz="5999" u="sng">
                <a:solidFill>
                  <a:srgbClr val="000000"/>
                </a:solidFill>
                <a:latin typeface="Times New Roman"/>
              </a:rPr>
              <a:t>Non Functional Requirements </a:t>
            </a:r>
          </a:p>
        </p:txBody>
      </p:sp>
      <p:sp>
        <p:nvSpPr>
          <p:cNvPr name="TextBox 8" id="8"/>
          <p:cNvSpPr txBox="true"/>
          <p:nvPr/>
        </p:nvSpPr>
        <p:spPr>
          <a:xfrm rot="0">
            <a:off x="947738" y="5306700"/>
            <a:ext cx="17340262" cy="4247515"/>
          </a:xfrm>
          <a:prstGeom prst="rect">
            <a:avLst/>
          </a:prstGeom>
        </p:spPr>
        <p:txBody>
          <a:bodyPr anchor="t" rtlCol="false" tIns="0" lIns="0" bIns="0" rIns="0">
            <a:spAutoFit/>
          </a:bodyPr>
          <a:lstStyle/>
          <a:p>
            <a:pPr>
              <a:lnSpc>
                <a:spcPts val="4759"/>
              </a:lnSpc>
            </a:pPr>
            <a:r>
              <a:rPr lang="en-US" sz="3399" u="sng">
                <a:solidFill>
                  <a:srgbClr val="000000"/>
                </a:solidFill>
                <a:latin typeface="Times New Roman"/>
              </a:rPr>
              <a:t>Reliability:</a:t>
            </a:r>
          </a:p>
          <a:p>
            <a:pPr>
              <a:lnSpc>
                <a:spcPts val="4759"/>
              </a:lnSpc>
            </a:pPr>
            <a:r>
              <a:rPr lang="en-US" sz="3399">
                <a:solidFill>
                  <a:srgbClr val="000000"/>
                </a:solidFill>
                <a:latin typeface="Times New Roman"/>
              </a:rPr>
              <a:t>The system should maintain a high level of accuracy in weather predictions, minimizing errors and ensuring consistent performance in diverse weather conditions.</a:t>
            </a:r>
          </a:p>
          <a:p>
            <a:pPr>
              <a:lnSpc>
                <a:spcPts val="4759"/>
              </a:lnSpc>
            </a:pPr>
            <a:r>
              <a:rPr lang="en-US" sz="3399" u="sng">
                <a:solidFill>
                  <a:srgbClr val="000000"/>
                </a:solidFill>
                <a:latin typeface="Times New Roman"/>
              </a:rPr>
              <a:t>Scalability</a:t>
            </a:r>
            <a:r>
              <a:rPr lang="en-US" sz="3399">
                <a:solidFill>
                  <a:srgbClr val="000000"/>
                </a:solidFill>
                <a:latin typeface="Times New Roman"/>
              </a:rPr>
              <a:t>:</a:t>
            </a:r>
          </a:p>
          <a:p>
            <a:pPr>
              <a:lnSpc>
                <a:spcPts val="4759"/>
              </a:lnSpc>
            </a:pPr>
            <a:r>
              <a:rPr lang="en-US" sz="3399">
                <a:solidFill>
                  <a:srgbClr val="000000"/>
                </a:solidFill>
                <a:latin typeface="Times New Roman"/>
              </a:rPr>
              <a:t>The system must handle increased data volumes efficiently, accommodating future expansions or additional features without compromising performance.</a:t>
            </a:r>
          </a:p>
          <a:p>
            <a:pPr>
              <a:lnSpc>
                <a:spcPts val="475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56427" y="1204095"/>
            <a:ext cx="14704350" cy="8587236"/>
          </a:xfrm>
          <a:custGeom>
            <a:avLst/>
            <a:gdLst/>
            <a:ahLst/>
            <a:cxnLst/>
            <a:rect r="r" b="b" t="t" l="l"/>
            <a:pathLst>
              <a:path h="8587236" w="14704350">
                <a:moveTo>
                  <a:pt x="0" y="0"/>
                </a:moveTo>
                <a:lnTo>
                  <a:pt x="14704351" y="0"/>
                </a:lnTo>
                <a:lnTo>
                  <a:pt x="14704351" y="8587236"/>
                </a:lnTo>
                <a:lnTo>
                  <a:pt x="0" y="8587236"/>
                </a:lnTo>
                <a:lnTo>
                  <a:pt x="0" y="0"/>
                </a:lnTo>
                <a:close/>
              </a:path>
            </a:pathLst>
          </a:custGeom>
          <a:blipFill>
            <a:blip r:embed="rId2"/>
            <a:stretch>
              <a:fillRect l="0" t="0" r="-526" b="0"/>
            </a:stretch>
          </a:blipFill>
        </p:spPr>
      </p:sp>
      <p:sp>
        <p:nvSpPr>
          <p:cNvPr name="TextBox 3" id="3"/>
          <p:cNvSpPr txBox="true"/>
          <p:nvPr/>
        </p:nvSpPr>
        <p:spPr>
          <a:xfrm rot="0">
            <a:off x="684154" y="317034"/>
            <a:ext cx="2714710" cy="711666"/>
          </a:xfrm>
          <a:prstGeom prst="rect">
            <a:avLst/>
          </a:prstGeom>
        </p:spPr>
        <p:txBody>
          <a:bodyPr anchor="t" rtlCol="false" tIns="0" lIns="0" bIns="0" rIns="0">
            <a:spAutoFit/>
          </a:bodyPr>
          <a:lstStyle/>
          <a:p>
            <a:pPr>
              <a:lnSpc>
                <a:spcPts val="6085"/>
              </a:lnSpc>
              <a:spcBef>
                <a:spcPct val="0"/>
              </a:spcBef>
            </a:pPr>
            <a:r>
              <a:rPr lang="en-US" sz="3803" u="sng">
                <a:solidFill>
                  <a:srgbClr val="000000"/>
                </a:solidFill>
                <a:latin typeface="Prompt Bold"/>
              </a:rPr>
              <a:t>Code: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522755"/>
            <a:ext cx="16230600" cy="8735545"/>
          </a:xfrm>
          <a:custGeom>
            <a:avLst/>
            <a:gdLst/>
            <a:ahLst/>
            <a:cxnLst/>
            <a:rect r="r" b="b" t="t" l="l"/>
            <a:pathLst>
              <a:path h="8735545" w="16230600">
                <a:moveTo>
                  <a:pt x="0" y="0"/>
                </a:moveTo>
                <a:lnTo>
                  <a:pt x="16230600" y="0"/>
                </a:lnTo>
                <a:lnTo>
                  <a:pt x="16230600" y="8735545"/>
                </a:lnTo>
                <a:lnTo>
                  <a:pt x="0" y="8735545"/>
                </a:lnTo>
                <a:lnTo>
                  <a:pt x="0" y="0"/>
                </a:lnTo>
                <a:close/>
              </a:path>
            </a:pathLst>
          </a:custGeom>
          <a:blipFill>
            <a:blip r:embed="rId2"/>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82596" y="489268"/>
            <a:ext cx="15303213" cy="9105314"/>
          </a:xfrm>
          <a:custGeom>
            <a:avLst/>
            <a:gdLst/>
            <a:ahLst/>
            <a:cxnLst/>
            <a:rect r="r" b="b" t="t" l="l"/>
            <a:pathLst>
              <a:path h="9105314" w="15303213">
                <a:moveTo>
                  <a:pt x="0" y="0"/>
                </a:moveTo>
                <a:lnTo>
                  <a:pt x="15303213" y="0"/>
                </a:lnTo>
                <a:lnTo>
                  <a:pt x="15303213" y="9105314"/>
                </a:lnTo>
                <a:lnTo>
                  <a:pt x="0" y="9105314"/>
                </a:lnTo>
                <a:lnTo>
                  <a:pt x="0" y="0"/>
                </a:lnTo>
                <a:close/>
              </a:path>
            </a:pathLst>
          </a:custGeom>
          <a:blipFill>
            <a:blip r:embed="rId2"/>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603736"/>
            <a:ext cx="15369263" cy="8654564"/>
          </a:xfrm>
          <a:custGeom>
            <a:avLst/>
            <a:gdLst/>
            <a:ahLst/>
            <a:cxnLst/>
            <a:rect r="r" b="b" t="t" l="l"/>
            <a:pathLst>
              <a:path h="8654564" w="15369263">
                <a:moveTo>
                  <a:pt x="0" y="0"/>
                </a:moveTo>
                <a:lnTo>
                  <a:pt x="15369263" y="0"/>
                </a:lnTo>
                <a:lnTo>
                  <a:pt x="15369263" y="8654564"/>
                </a:lnTo>
                <a:lnTo>
                  <a:pt x="0" y="8654564"/>
                </a:lnTo>
                <a:lnTo>
                  <a:pt x="0" y="0"/>
                </a:lnTo>
                <a:close/>
              </a:path>
            </a:pathLst>
          </a:custGeom>
          <a:blipFill>
            <a:blip r:embed="rId2"/>
            <a:stretch>
              <a:fillRect l="0" t="-227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561794"/>
            <a:ext cx="14606753" cy="8696506"/>
          </a:xfrm>
          <a:custGeom>
            <a:avLst/>
            <a:gdLst/>
            <a:ahLst/>
            <a:cxnLst/>
            <a:rect r="r" b="b" t="t" l="l"/>
            <a:pathLst>
              <a:path h="8696506" w="14606753">
                <a:moveTo>
                  <a:pt x="0" y="0"/>
                </a:moveTo>
                <a:lnTo>
                  <a:pt x="14606753" y="0"/>
                </a:lnTo>
                <a:lnTo>
                  <a:pt x="14606753" y="8696506"/>
                </a:lnTo>
                <a:lnTo>
                  <a:pt x="0" y="8696506"/>
                </a:lnTo>
                <a:lnTo>
                  <a:pt x="0" y="0"/>
                </a:lnTo>
                <a:close/>
              </a:path>
            </a:pathLst>
          </a:custGeom>
          <a:blipFill>
            <a:blip r:embed="rId2"/>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7157" y="1830657"/>
            <a:ext cx="9573807" cy="6035037"/>
          </a:xfrm>
          <a:custGeom>
            <a:avLst/>
            <a:gdLst/>
            <a:ahLst/>
            <a:cxnLst/>
            <a:rect r="r" b="b" t="t" l="l"/>
            <a:pathLst>
              <a:path h="6035037" w="9573807">
                <a:moveTo>
                  <a:pt x="0" y="0"/>
                </a:moveTo>
                <a:lnTo>
                  <a:pt x="9573807" y="0"/>
                </a:lnTo>
                <a:lnTo>
                  <a:pt x="9573807" y="6035037"/>
                </a:lnTo>
                <a:lnTo>
                  <a:pt x="0" y="6035037"/>
                </a:lnTo>
                <a:lnTo>
                  <a:pt x="0" y="0"/>
                </a:lnTo>
                <a:close/>
              </a:path>
            </a:pathLst>
          </a:custGeom>
          <a:blipFill>
            <a:blip r:embed="rId2"/>
            <a:stretch>
              <a:fillRect l="0" t="0" r="0" b="0"/>
            </a:stretch>
          </a:blipFill>
        </p:spPr>
      </p:sp>
      <p:sp>
        <p:nvSpPr>
          <p:cNvPr name="Freeform 3" id="3"/>
          <p:cNvSpPr/>
          <p:nvPr/>
        </p:nvSpPr>
        <p:spPr>
          <a:xfrm flipH="false" flipV="false" rot="0">
            <a:off x="8596915" y="4046618"/>
            <a:ext cx="9691085" cy="6032988"/>
          </a:xfrm>
          <a:custGeom>
            <a:avLst/>
            <a:gdLst/>
            <a:ahLst/>
            <a:cxnLst/>
            <a:rect r="r" b="b" t="t" l="l"/>
            <a:pathLst>
              <a:path h="6032988" w="9691085">
                <a:moveTo>
                  <a:pt x="0" y="0"/>
                </a:moveTo>
                <a:lnTo>
                  <a:pt x="9691085" y="0"/>
                </a:lnTo>
                <a:lnTo>
                  <a:pt x="9691085" y="6032988"/>
                </a:lnTo>
                <a:lnTo>
                  <a:pt x="0" y="6032988"/>
                </a:lnTo>
                <a:lnTo>
                  <a:pt x="0" y="0"/>
                </a:lnTo>
                <a:close/>
              </a:path>
            </a:pathLst>
          </a:custGeom>
          <a:blipFill>
            <a:blip r:embed="rId3"/>
            <a:stretch>
              <a:fillRect l="0" t="0" r="0" b="0"/>
            </a:stretch>
          </a:blipFill>
        </p:spPr>
      </p:sp>
      <p:sp>
        <p:nvSpPr>
          <p:cNvPr name="TextBox 4" id="4"/>
          <p:cNvSpPr txBox="true"/>
          <p:nvPr/>
        </p:nvSpPr>
        <p:spPr>
          <a:xfrm rot="0">
            <a:off x="562883" y="456967"/>
            <a:ext cx="2681169" cy="895817"/>
          </a:xfrm>
          <a:prstGeom prst="rect">
            <a:avLst/>
          </a:prstGeom>
        </p:spPr>
        <p:txBody>
          <a:bodyPr anchor="t" rtlCol="false" tIns="0" lIns="0" bIns="0" rIns="0">
            <a:spAutoFit/>
          </a:bodyPr>
          <a:lstStyle/>
          <a:p>
            <a:pPr algn="ctr">
              <a:lnSpc>
                <a:spcPts val="6885"/>
              </a:lnSpc>
              <a:spcBef>
                <a:spcPct val="0"/>
              </a:spcBef>
            </a:pPr>
            <a:r>
              <a:rPr lang="en-US" sz="4303" u="sng">
                <a:solidFill>
                  <a:srgbClr val="000000"/>
                </a:solidFill>
                <a:latin typeface="Times New Roman Bold"/>
              </a:rPr>
              <a:t>Screenshots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56547" y="418682"/>
            <a:ext cx="10139444" cy="6053399"/>
          </a:xfrm>
          <a:custGeom>
            <a:avLst/>
            <a:gdLst/>
            <a:ahLst/>
            <a:cxnLst/>
            <a:rect r="r" b="b" t="t" l="l"/>
            <a:pathLst>
              <a:path h="6053399" w="10139444">
                <a:moveTo>
                  <a:pt x="0" y="0"/>
                </a:moveTo>
                <a:lnTo>
                  <a:pt x="10139444" y="0"/>
                </a:lnTo>
                <a:lnTo>
                  <a:pt x="10139444" y="6053399"/>
                </a:lnTo>
                <a:lnTo>
                  <a:pt x="0" y="6053399"/>
                </a:lnTo>
                <a:lnTo>
                  <a:pt x="0" y="0"/>
                </a:lnTo>
                <a:close/>
              </a:path>
            </a:pathLst>
          </a:custGeom>
          <a:blipFill>
            <a:blip r:embed="rId2"/>
            <a:stretch>
              <a:fillRect l="0" t="0" r="0" b="0"/>
            </a:stretch>
          </a:blipFill>
        </p:spPr>
      </p:sp>
      <p:sp>
        <p:nvSpPr>
          <p:cNvPr name="Freeform 3" id="3"/>
          <p:cNvSpPr/>
          <p:nvPr/>
        </p:nvSpPr>
        <p:spPr>
          <a:xfrm flipH="false" flipV="false" rot="0">
            <a:off x="11214574" y="3596343"/>
            <a:ext cx="6195226" cy="6195226"/>
          </a:xfrm>
          <a:custGeom>
            <a:avLst/>
            <a:gdLst/>
            <a:ahLst/>
            <a:cxnLst/>
            <a:rect r="r" b="b" t="t" l="l"/>
            <a:pathLst>
              <a:path h="6195226" w="6195226">
                <a:moveTo>
                  <a:pt x="0" y="0"/>
                </a:moveTo>
                <a:lnTo>
                  <a:pt x="6195226" y="0"/>
                </a:lnTo>
                <a:lnTo>
                  <a:pt x="6195226" y="6195226"/>
                </a:lnTo>
                <a:lnTo>
                  <a:pt x="0" y="6195226"/>
                </a:lnTo>
                <a:lnTo>
                  <a:pt x="0" y="0"/>
                </a:lnTo>
                <a:close/>
              </a:path>
            </a:pathLst>
          </a:custGeom>
          <a:blipFill>
            <a:blip r:embed="rId3"/>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485951" y="1183434"/>
            <a:ext cx="6061215" cy="8667736"/>
          </a:xfrm>
          <a:custGeom>
            <a:avLst/>
            <a:gdLst/>
            <a:ahLst/>
            <a:cxnLst/>
            <a:rect r="r" b="b" t="t" l="l"/>
            <a:pathLst>
              <a:path h="8667736" w="6061215">
                <a:moveTo>
                  <a:pt x="0" y="0"/>
                </a:moveTo>
                <a:lnTo>
                  <a:pt x="6061215" y="0"/>
                </a:lnTo>
                <a:lnTo>
                  <a:pt x="6061215" y="8667736"/>
                </a:lnTo>
                <a:lnTo>
                  <a:pt x="0" y="8667736"/>
                </a:lnTo>
                <a:lnTo>
                  <a:pt x="0" y="0"/>
                </a:lnTo>
                <a:close/>
              </a:path>
            </a:pathLst>
          </a:custGeom>
          <a:blipFill>
            <a:blip r:embed="rId2"/>
            <a:stretch>
              <a:fillRect l="0" t="0" r="-9486" b="0"/>
            </a:stretch>
          </a:blipFill>
        </p:spPr>
      </p:sp>
      <p:sp>
        <p:nvSpPr>
          <p:cNvPr name="TextBox 3" id="3"/>
          <p:cNvSpPr txBox="true"/>
          <p:nvPr/>
        </p:nvSpPr>
        <p:spPr>
          <a:xfrm rot="0">
            <a:off x="559062" y="191564"/>
            <a:ext cx="4520282" cy="991870"/>
          </a:xfrm>
          <a:prstGeom prst="rect">
            <a:avLst/>
          </a:prstGeom>
        </p:spPr>
        <p:txBody>
          <a:bodyPr anchor="t" rtlCol="false" tIns="0" lIns="0" bIns="0" rIns="0">
            <a:spAutoFit/>
          </a:bodyPr>
          <a:lstStyle/>
          <a:p>
            <a:pPr algn="ctr">
              <a:lnSpc>
                <a:spcPts val="7279"/>
              </a:lnSpc>
            </a:pPr>
            <a:r>
              <a:rPr lang="en-US" sz="5199" u="sng">
                <a:solidFill>
                  <a:srgbClr val="000000"/>
                </a:solidFill>
                <a:latin typeface="Times New Roman"/>
              </a:rPr>
              <a:t>Module Design:</a:t>
            </a:r>
          </a:p>
        </p:txBody>
      </p:sp>
    </p:spTree>
  </p:cSld>
  <p:clrMapOvr>
    <a:masterClrMapping/>
  </p:clrMapOvr>
</p:sld>
</file>

<file path=ppt/slides/slide1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312147" y="3718153"/>
            <a:ext cx="9076373" cy="2123130"/>
          </a:xfrm>
          <a:prstGeom prst="rect">
            <a:avLst/>
          </a:prstGeom>
        </p:spPr>
        <p:txBody>
          <a:bodyPr anchor="t" rtlCol="false" tIns="0" lIns="0" bIns="0" rIns="0">
            <a:spAutoFit/>
          </a:bodyPr>
          <a:lstStyle/>
          <a:p>
            <a:pPr>
              <a:lnSpc>
                <a:spcPts val="15539"/>
              </a:lnSpc>
            </a:pPr>
            <a:r>
              <a:rPr lang="en-US" sz="11099">
                <a:solidFill>
                  <a:srgbClr val="000000"/>
                </a:solidFill>
                <a:latin typeface="Times New Roman Semi-Bold"/>
              </a:rPr>
              <a:t>Thank You</a:t>
            </a:r>
          </a:p>
        </p:txBody>
      </p:sp>
      <p:grpSp>
        <p:nvGrpSpPr>
          <p:cNvPr name="Group 3" id="3"/>
          <p:cNvGrpSpPr/>
          <p:nvPr/>
        </p:nvGrpSpPr>
        <p:grpSpPr>
          <a:xfrm rot="0">
            <a:off x="15132930" y="38808"/>
            <a:ext cx="3155070" cy="2972583"/>
            <a:chOff x="0" y="0"/>
            <a:chExt cx="4468025" cy="4209599"/>
          </a:xfrm>
        </p:grpSpPr>
        <p:sp>
          <p:nvSpPr>
            <p:cNvPr name="Freeform 4" id="4"/>
            <p:cNvSpPr/>
            <p:nvPr/>
          </p:nvSpPr>
          <p:spPr>
            <a:xfrm flipH="false" flipV="false" rot="0">
              <a:off x="0" y="0"/>
              <a:ext cx="4468025" cy="4209598"/>
            </a:xfrm>
            <a:custGeom>
              <a:avLst/>
              <a:gdLst/>
              <a:ahLst/>
              <a:cxnLst/>
              <a:rect r="r" b="b" t="t" l="l"/>
              <a:pathLst>
                <a:path h="4209598" w="4468025">
                  <a:moveTo>
                    <a:pt x="2234012" y="0"/>
                  </a:moveTo>
                  <a:lnTo>
                    <a:pt x="0" y="0"/>
                  </a:lnTo>
                  <a:lnTo>
                    <a:pt x="1117006" y="2104799"/>
                  </a:lnTo>
                  <a:lnTo>
                    <a:pt x="2234012" y="4209598"/>
                  </a:lnTo>
                  <a:lnTo>
                    <a:pt x="3351019" y="2104799"/>
                  </a:lnTo>
                  <a:lnTo>
                    <a:pt x="4468025" y="0"/>
                  </a:lnTo>
                  <a:close/>
                </a:path>
              </a:pathLst>
            </a:custGeom>
            <a:solidFill>
              <a:srgbClr val="FFA269"/>
            </a:solidFill>
            <a:ln w="12700">
              <a:solidFill>
                <a:srgbClr val="000000"/>
              </a:solidFill>
            </a:ln>
          </p:spPr>
        </p:sp>
      </p:grpSp>
      <p:grpSp>
        <p:nvGrpSpPr>
          <p:cNvPr name="Group 5" id="5"/>
          <p:cNvGrpSpPr/>
          <p:nvPr/>
        </p:nvGrpSpPr>
        <p:grpSpPr>
          <a:xfrm rot="-10800000">
            <a:off x="1319175" y="7840280"/>
            <a:ext cx="1260100" cy="1102588"/>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FFA2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525"/>
                </a:lnSpc>
              </a:pPr>
            </a:p>
          </p:txBody>
        </p:sp>
      </p:grpSp>
      <p:grpSp>
        <p:nvGrpSpPr>
          <p:cNvPr name="Group 8" id="8"/>
          <p:cNvGrpSpPr/>
          <p:nvPr/>
        </p:nvGrpSpPr>
        <p:grpSpPr>
          <a:xfrm rot="0">
            <a:off x="14674833" y="1363781"/>
            <a:ext cx="1882982" cy="1647610"/>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CB0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525"/>
                </a:lnSpc>
              </a:pPr>
            </a:p>
          </p:txBody>
        </p:sp>
      </p:grpSp>
      <p:grpSp>
        <p:nvGrpSpPr>
          <p:cNvPr name="Group 11" id="11"/>
          <p:cNvGrpSpPr/>
          <p:nvPr/>
        </p:nvGrpSpPr>
        <p:grpSpPr>
          <a:xfrm rot="0">
            <a:off x="0" y="7840280"/>
            <a:ext cx="2311080" cy="2446720"/>
            <a:chOff x="0" y="0"/>
            <a:chExt cx="1123999" cy="1189967"/>
          </a:xfrm>
        </p:grpSpPr>
        <p:sp>
          <p:nvSpPr>
            <p:cNvPr name="Freeform 12" id="12"/>
            <p:cNvSpPr/>
            <p:nvPr/>
          </p:nvSpPr>
          <p:spPr>
            <a:xfrm flipH="false" flipV="false" rot="0">
              <a:off x="0" y="0"/>
              <a:ext cx="1123999" cy="1189967"/>
            </a:xfrm>
            <a:custGeom>
              <a:avLst/>
              <a:gdLst/>
              <a:ahLst/>
              <a:cxnLst/>
              <a:rect r="r" b="b" t="t" l="l"/>
              <a:pathLst>
                <a:path h="1189967" w="1123999">
                  <a:moveTo>
                    <a:pt x="561999" y="0"/>
                  </a:moveTo>
                  <a:lnTo>
                    <a:pt x="1123999" y="1189967"/>
                  </a:lnTo>
                  <a:lnTo>
                    <a:pt x="0" y="1189967"/>
                  </a:lnTo>
                  <a:lnTo>
                    <a:pt x="561999" y="0"/>
                  </a:lnTo>
                  <a:close/>
                </a:path>
              </a:pathLst>
            </a:custGeom>
            <a:solidFill>
              <a:srgbClr val="0CB0B6"/>
            </a:solidFill>
          </p:spPr>
        </p:sp>
        <p:sp>
          <p:nvSpPr>
            <p:cNvPr name="TextBox 13" id="13"/>
            <p:cNvSpPr txBox="true"/>
            <p:nvPr/>
          </p:nvSpPr>
          <p:spPr>
            <a:xfrm>
              <a:off x="175625" y="476285"/>
              <a:ext cx="772749" cy="628685"/>
            </a:xfrm>
            <a:prstGeom prst="rect">
              <a:avLst/>
            </a:prstGeom>
          </p:spPr>
          <p:txBody>
            <a:bodyPr anchor="ctr" rtlCol="false" tIns="50800" lIns="50800" bIns="50800" rIns="50800"/>
            <a:lstStyle/>
            <a:p>
              <a:pPr algn="ctr">
                <a:lnSpc>
                  <a:spcPts val="3525"/>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50339" y="213396"/>
            <a:ext cx="1630609" cy="1630609"/>
          </a:xfrm>
          <a:custGeom>
            <a:avLst/>
            <a:gdLst/>
            <a:ahLst/>
            <a:cxnLst/>
            <a:rect r="r" b="b" t="t" l="l"/>
            <a:pathLst>
              <a:path h="1630609" w="1630609">
                <a:moveTo>
                  <a:pt x="0" y="0"/>
                </a:moveTo>
                <a:lnTo>
                  <a:pt x="1630608" y="0"/>
                </a:lnTo>
                <a:lnTo>
                  <a:pt x="1630608" y="1630608"/>
                </a:lnTo>
                <a:lnTo>
                  <a:pt x="0" y="16306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107191" y="8679131"/>
            <a:ext cx="1715060" cy="1500678"/>
            <a:chOff x="0" y="0"/>
            <a:chExt cx="812800" cy="711200"/>
          </a:xfrm>
        </p:grpSpPr>
        <p:sp>
          <p:nvSpPr>
            <p:cNvPr name="Freeform 4" id="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FFA269"/>
            </a:solidFill>
          </p:spPr>
        </p:sp>
        <p:sp>
          <p:nvSpPr>
            <p:cNvPr name="TextBox 5" id="5"/>
            <p:cNvSpPr txBox="true"/>
            <p:nvPr/>
          </p:nvSpPr>
          <p:spPr>
            <a:xfrm>
              <a:off x="127000" y="254000"/>
              <a:ext cx="558800" cy="406400"/>
            </a:xfrm>
            <a:prstGeom prst="rect">
              <a:avLst/>
            </a:prstGeom>
          </p:spPr>
          <p:txBody>
            <a:bodyPr anchor="ctr" rtlCol="false" tIns="50800" lIns="50800" bIns="50800" rIns="50800"/>
            <a:lstStyle/>
            <a:p>
              <a:pPr algn="ctr">
                <a:lnSpc>
                  <a:spcPts val="3525"/>
                </a:lnSpc>
              </a:pPr>
            </a:p>
          </p:txBody>
        </p:sp>
      </p:grpSp>
      <p:sp>
        <p:nvSpPr>
          <p:cNvPr name="TextBox 6" id="6"/>
          <p:cNvSpPr txBox="true"/>
          <p:nvPr/>
        </p:nvSpPr>
        <p:spPr>
          <a:xfrm rot="0">
            <a:off x="2620862" y="277815"/>
            <a:ext cx="7777865" cy="1249358"/>
          </a:xfrm>
          <a:prstGeom prst="rect">
            <a:avLst/>
          </a:prstGeom>
        </p:spPr>
        <p:txBody>
          <a:bodyPr anchor="t" rtlCol="false" tIns="0" lIns="0" bIns="0" rIns="0">
            <a:spAutoFit/>
          </a:bodyPr>
          <a:lstStyle/>
          <a:p>
            <a:pPr>
              <a:lnSpc>
                <a:spcPts val="9100"/>
              </a:lnSpc>
            </a:pPr>
            <a:r>
              <a:rPr lang="en-US" sz="6500">
                <a:solidFill>
                  <a:srgbClr val="DB793D"/>
                </a:solidFill>
                <a:latin typeface="Times New Roman Semi-Bold"/>
              </a:rPr>
              <a:t>Abstract</a:t>
            </a:r>
          </a:p>
        </p:txBody>
      </p:sp>
      <p:sp>
        <p:nvSpPr>
          <p:cNvPr name="TextBox 7" id="7"/>
          <p:cNvSpPr txBox="true"/>
          <p:nvPr/>
        </p:nvSpPr>
        <p:spPr>
          <a:xfrm rot="0">
            <a:off x="2380947" y="1729704"/>
            <a:ext cx="14073746" cy="7375911"/>
          </a:xfrm>
          <a:prstGeom prst="rect">
            <a:avLst/>
          </a:prstGeom>
        </p:spPr>
        <p:txBody>
          <a:bodyPr anchor="t" rtlCol="false" tIns="0" lIns="0" bIns="0" rIns="0">
            <a:spAutoFit/>
          </a:bodyPr>
          <a:lstStyle/>
          <a:p>
            <a:pPr>
              <a:lnSpc>
                <a:spcPts val="4184"/>
              </a:lnSpc>
            </a:pPr>
            <a:r>
              <a:rPr lang="en-US" sz="3010">
                <a:solidFill>
                  <a:srgbClr val="000000"/>
                </a:solidFill>
                <a:latin typeface="Times New Roman"/>
                <a:ea typeface="Times New Roman"/>
              </a:rPr>
              <a:t>Weather forecasting involves predicting atmospheric conditions, aiding in the anticipation of temperature, precipitation, and other elements. Utilizing advanced technology and meteorological data, forecasters analyze patterns to provide accurate and timely information for planning and preparedness. Continuous advancements in modeling and satellite technology enhance the precision of weather predictions on local and global scales.Bangalore features a tropical savanna climate with distinct wet and dry seasons, offering a generally moderate climate due to its elevated location. The coolest month is January, while the hottest is April. High elevation keeps winter temperatures above 14 °C and summer temperatures below 36 °C. Rainfall is received from both northeast and southwest monsoons, with September being the wettest month. Summer heat is moderated by frequent thunderstorms, occasionally causing power outages and local flooding. Notably, 2022 experienced a significant 368% increase in rainfall, leading to widespread flooding and power disruptions in Bangalore.</a:t>
            </a:r>
          </a:p>
        </p:txBody>
      </p:sp>
      <p:grpSp>
        <p:nvGrpSpPr>
          <p:cNvPr name="Group 8" id="8"/>
          <p:cNvGrpSpPr/>
          <p:nvPr/>
        </p:nvGrpSpPr>
        <p:grpSpPr>
          <a:xfrm rot="-5400000">
            <a:off x="15394781" y="196551"/>
            <a:ext cx="3086100" cy="2700338"/>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CB0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525"/>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50339" y="213396"/>
            <a:ext cx="1630609" cy="1630609"/>
          </a:xfrm>
          <a:custGeom>
            <a:avLst/>
            <a:gdLst/>
            <a:ahLst/>
            <a:cxnLst/>
            <a:rect r="r" b="b" t="t" l="l"/>
            <a:pathLst>
              <a:path h="1630609" w="1630609">
                <a:moveTo>
                  <a:pt x="0" y="0"/>
                </a:moveTo>
                <a:lnTo>
                  <a:pt x="1630608" y="0"/>
                </a:lnTo>
                <a:lnTo>
                  <a:pt x="1630608" y="1630608"/>
                </a:lnTo>
                <a:lnTo>
                  <a:pt x="0" y="16306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107191" y="8679131"/>
            <a:ext cx="1715060" cy="1500678"/>
            <a:chOff x="0" y="0"/>
            <a:chExt cx="812800" cy="711200"/>
          </a:xfrm>
        </p:grpSpPr>
        <p:sp>
          <p:nvSpPr>
            <p:cNvPr name="Freeform 4" id="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FFA269"/>
            </a:solidFill>
          </p:spPr>
        </p:sp>
        <p:sp>
          <p:nvSpPr>
            <p:cNvPr name="TextBox 5" id="5"/>
            <p:cNvSpPr txBox="true"/>
            <p:nvPr/>
          </p:nvSpPr>
          <p:spPr>
            <a:xfrm>
              <a:off x="127000" y="254000"/>
              <a:ext cx="558800" cy="406400"/>
            </a:xfrm>
            <a:prstGeom prst="rect">
              <a:avLst/>
            </a:prstGeom>
          </p:spPr>
          <p:txBody>
            <a:bodyPr anchor="ctr" rtlCol="false" tIns="50800" lIns="50800" bIns="50800" rIns="50800"/>
            <a:lstStyle/>
            <a:p>
              <a:pPr algn="ctr">
                <a:lnSpc>
                  <a:spcPts val="3525"/>
                </a:lnSpc>
              </a:pPr>
            </a:p>
          </p:txBody>
        </p:sp>
      </p:grpSp>
      <p:sp>
        <p:nvSpPr>
          <p:cNvPr name="TextBox 6" id="6"/>
          <p:cNvSpPr txBox="true"/>
          <p:nvPr/>
        </p:nvSpPr>
        <p:spPr>
          <a:xfrm rot="0">
            <a:off x="2620862" y="277815"/>
            <a:ext cx="7777865" cy="1249358"/>
          </a:xfrm>
          <a:prstGeom prst="rect">
            <a:avLst/>
          </a:prstGeom>
        </p:spPr>
        <p:txBody>
          <a:bodyPr anchor="t" rtlCol="false" tIns="0" lIns="0" bIns="0" rIns="0">
            <a:spAutoFit/>
          </a:bodyPr>
          <a:lstStyle/>
          <a:p>
            <a:pPr>
              <a:lnSpc>
                <a:spcPts val="9100"/>
              </a:lnSpc>
            </a:pPr>
            <a:r>
              <a:rPr lang="en-US" sz="6500">
                <a:solidFill>
                  <a:srgbClr val="DB793D"/>
                </a:solidFill>
                <a:latin typeface="Times New Roman Semi-Bold"/>
              </a:rPr>
              <a:t>Introduction</a:t>
            </a:r>
          </a:p>
        </p:txBody>
      </p:sp>
      <p:sp>
        <p:nvSpPr>
          <p:cNvPr name="TextBox 7" id="7"/>
          <p:cNvSpPr txBox="true"/>
          <p:nvPr/>
        </p:nvSpPr>
        <p:spPr>
          <a:xfrm rot="0">
            <a:off x="2380947" y="2184207"/>
            <a:ext cx="14073746" cy="5804286"/>
          </a:xfrm>
          <a:prstGeom prst="rect">
            <a:avLst/>
          </a:prstGeom>
        </p:spPr>
        <p:txBody>
          <a:bodyPr anchor="t" rtlCol="false" tIns="0" lIns="0" bIns="0" rIns="0">
            <a:spAutoFit/>
          </a:bodyPr>
          <a:lstStyle/>
          <a:p>
            <a:pPr>
              <a:lnSpc>
                <a:spcPts val="4184"/>
              </a:lnSpc>
            </a:pPr>
            <a:r>
              <a:rPr lang="en-US" sz="3010">
                <a:solidFill>
                  <a:srgbClr val="000000"/>
                </a:solidFill>
                <a:latin typeface="Times New Roman"/>
              </a:rPr>
              <a:t>The Python code presented conducts a thorough analysis of historical weather data for Bangalore spanning the years 1990 to 2022. Leveraging libraries such as Pandas, NumPy, Seaborn, Plotly Express, and Matplotlib, the code performs data cleaning operations, addressing missing values through interpolation. Subsequently, it generates diverse visualizations, including time series plots, year-wise averages, and month-wise heatmaps, providing valuable insights into the temperature and precipitation patterns over the years. The analysis also includes a comparative study of temperature and precipitation for the years 1990 and 2016, visualized through box plots and bar graphs. In essence, this code offers a comprehensive exploration of Bangalore's historical weather trends, facilitating a nuanced understanding of the city's climatic variations.</a:t>
            </a:r>
          </a:p>
        </p:txBody>
      </p:sp>
      <p:grpSp>
        <p:nvGrpSpPr>
          <p:cNvPr name="Group 8" id="8"/>
          <p:cNvGrpSpPr/>
          <p:nvPr/>
        </p:nvGrpSpPr>
        <p:grpSpPr>
          <a:xfrm rot="-5400000">
            <a:off x="15394781" y="196551"/>
            <a:ext cx="3086100" cy="2700338"/>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CB0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525"/>
                </a:lnSpc>
              </a:pPr>
            </a:p>
          </p:txBody>
        </p:sp>
      </p:gr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847337" y="2040204"/>
          <a:ext cx="16494885" cy="6858000"/>
        </p:xfrm>
        <a:graphic>
          <a:graphicData uri="http://schemas.openxmlformats.org/drawingml/2006/table">
            <a:tbl>
              <a:tblPr/>
              <a:tblGrid>
                <a:gridCol w="1419248"/>
                <a:gridCol w="4809910"/>
                <a:gridCol w="4814192"/>
                <a:gridCol w="5451534"/>
              </a:tblGrid>
              <a:tr h="1916206">
                <a:tc>
                  <a:txBody>
                    <a:bodyPr anchor="t" rtlCol="false"/>
                    <a:lstStyle/>
                    <a:p>
                      <a:pPr algn="ctr">
                        <a:lnSpc>
                          <a:spcPts val="3499"/>
                        </a:lnSpc>
                        <a:defRPr/>
                      </a:pPr>
                      <a:r>
                        <a:rPr lang="en-US" sz="2499">
                          <a:solidFill>
                            <a:srgbClr val="000000"/>
                          </a:solidFill>
                          <a:latin typeface="Prompt"/>
                        </a:rPr>
                        <a:t>SL.No</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D699"/>
                    </a:solidFill>
                  </a:tcPr>
                </a:tc>
                <a:tc>
                  <a:txBody>
                    <a:bodyPr anchor="t" rtlCol="false"/>
                    <a:lstStyle/>
                    <a:p>
                      <a:pPr algn="ctr">
                        <a:lnSpc>
                          <a:spcPts val="3499"/>
                        </a:lnSpc>
                        <a:defRPr/>
                      </a:pPr>
                      <a:r>
                        <a:rPr lang="en-US" sz="2499">
                          <a:solidFill>
                            <a:srgbClr val="000000"/>
                          </a:solidFill>
                          <a:latin typeface="Prompt Bold"/>
                        </a:rPr>
                        <a:t>Paper title, Name of Journal   , Year of Publication,Authors</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D699"/>
                    </a:solidFill>
                  </a:tcPr>
                </a:tc>
                <a:tc>
                  <a:txBody>
                    <a:bodyPr anchor="t" rtlCol="false"/>
                    <a:lstStyle/>
                    <a:p>
                      <a:pPr algn="ctr">
                        <a:lnSpc>
                          <a:spcPts val="3499"/>
                        </a:lnSpc>
                        <a:defRPr/>
                      </a:pPr>
                      <a:r>
                        <a:rPr lang="en-US" sz="2499">
                          <a:solidFill>
                            <a:srgbClr val="000000"/>
                          </a:solidFill>
                          <a:latin typeface="Prompt Bold"/>
                        </a:rPr>
                        <a:t>Proposed Idea</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D699"/>
                    </a:solidFill>
                  </a:tcPr>
                </a:tc>
                <a:tc>
                  <a:txBody>
                    <a:bodyPr anchor="t" rtlCol="false"/>
                    <a:lstStyle/>
                    <a:p>
                      <a:pPr algn="ctr">
                        <a:lnSpc>
                          <a:spcPts val="3499"/>
                        </a:lnSpc>
                        <a:defRPr/>
                      </a:pPr>
                      <a:r>
                        <a:rPr lang="en-US" sz="2499">
                          <a:solidFill>
                            <a:srgbClr val="000000"/>
                          </a:solidFill>
                          <a:latin typeface="Prompt Bold"/>
                        </a:rPr>
                        <a:t>Limitations</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D699"/>
                    </a:solidFill>
                  </a:tcPr>
                </a:tc>
              </a:tr>
              <a:tr h="2470897">
                <a:tc>
                  <a:txBody>
                    <a:bodyPr anchor="t" rtlCol="false"/>
                    <a:lstStyle/>
                    <a:p>
                      <a:pPr algn="ctr">
                        <a:lnSpc>
                          <a:spcPts val="3359"/>
                        </a:lnSpc>
                        <a:defRPr/>
                      </a:pPr>
                      <a:r>
                        <a:rPr lang="en-US" sz="2399">
                          <a:solidFill>
                            <a:srgbClr val="000000"/>
                          </a:solidFill>
                          <a:latin typeface="Prompt"/>
                        </a:rPr>
                        <a:t>1</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ctr">
                        <a:lnSpc>
                          <a:spcPts val="2799"/>
                        </a:lnSpc>
                        <a:defRPr/>
                      </a:pPr>
                      <a:r>
                        <a:rPr lang="en-US" sz="1999">
                          <a:solidFill>
                            <a:srgbClr val="000000"/>
                          </a:solidFill>
                          <a:latin typeface="Prompt"/>
                        </a:rPr>
                        <a:t>Rajanikanth, J. &amp; Rajini kanth, T V. (2017). An Explorative Data Analysis on Bangalore City Weather with Hybrid Data Mining Techniques using R.</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l">
                        <a:lnSpc>
                          <a:spcPts val="2939"/>
                        </a:lnSpc>
                        <a:defRPr/>
                      </a:pPr>
                      <a:r>
                        <a:rPr lang="en-US" sz="2099">
                          <a:solidFill>
                            <a:srgbClr val="000000"/>
                          </a:solidFill>
                          <a:latin typeface="Prompt"/>
                        </a:rPr>
                        <a:t>By integrating advanced mining methods, the study unveils intricate patterns, enriching our understanding of the city's climatic nuances. </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939"/>
                        </a:lnSpc>
                        <a:defRPr/>
                      </a:pPr>
                      <a:r>
                        <a:rPr lang="en-US" sz="2099">
                          <a:solidFill>
                            <a:srgbClr val="000000"/>
                          </a:solidFill>
                          <a:latin typeface="Prompt"/>
                        </a:rPr>
                        <a:t>The effectiveness of hybrid data mining techniques is also contingent on the availability and diversity of high-quality data sources.</a:t>
                      </a:r>
                      <a:endParaRPr lang="en-US" sz="1100"/>
                    </a:p>
                    <a:p>
                      <a:pPr algn="ctr">
                        <a:lnSpc>
                          <a:spcPts val="2239"/>
                        </a:lnSpc>
                      </a:pPr>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r h="2470897">
                <a:tc>
                  <a:txBody>
                    <a:bodyPr anchor="t" rtlCol="false"/>
                    <a:lstStyle/>
                    <a:p>
                      <a:pPr algn="ctr">
                        <a:lnSpc>
                          <a:spcPts val="3359"/>
                        </a:lnSpc>
                        <a:defRPr/>
                      </a:pPr>
                      <a:r>
                        <a:rPr lang="en-US" sz="2399">
                          <a:solidFill>
                            <a:srgbClr val="000000"/>
                          </a:solidFill>
                          <a:latin typeface="Prompt"/>
                        </a:rPr>
                        <a:t>2</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l">
                        <a:lnSpc>
                          <a:spcPts val="2799"/>
                        </a:lnSpc>
                        <a:defRPr/>
                      </a:pPr>
                      <a:r>
                        <a:rPr lang="en-US" sz="1999">
                          <a:solidFill>
                            <a:srgbClr val="000000"/>
                          </a:solidFill>
                          <a:latin typeface="Prompt"/>
                        </a:rPr>
                        <a:t>Joshi, Hemlata &amp; Tyagi, Deepa. (2021). Forecasting and Modeling Monthly Rainfall in Bengaluru, India: An Application of Time Series Models.</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939"/>
                        </a:lnSpc>
                        <a:defRPr/>
                      </a:pPr>
                      <a:r>
                        <a:rPr lang="en-US" sz="2099">
                          <a:solidFill>
                            <a:srgbClr val="000000"/>
                          </a:solidFill>
                          <a:latin typeface="Prompt"/>
                        </a:rPr>
                        <a:t>The research aims to enhance accuracy in predicting rainfall patterns, providing valuable insights for effective water resource management </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939"/>
                        </a:lnSpc>
                        <a:defRPr/>
                      </a:pPr>
                      <a:r>
                        <a:rPr lang="en-US" sz="2099">
                          <a:solidFill>
                            <a:srgbClr val="000000"/>
                          </a:solidFill>
                          <a:latin typeface="Prompt"/>
                        </a:rPr>
                        <a:t>The inherent complexity of weather systems, introducing challenges in accurately modeling and predicting monthly rainfall.</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bl>
          </a:graphicData>
        </a:graphic>
      </p:graphicFrame>
      <p:sp>
        <p:nvSpPr>
          <p:cNvPr name="TextBox 3" id="3"/>
          <p:cNvSpPr txBox="true"/>
          <p:nvPr/>
        </p:nvSpPr>
        <p:spPr>
          <a:xfrm rot="0">
            <a:off x="5295265" y="159078"/>
            <a:ext cx="7697471" cy="1111246"/>
          </a:xfrm>
          <a:prstGeom prst="rect">
            <a:avLst/>
          </a:prstGeom>
        </p:spPr>
        <p:txBody>
          <a:bodyPr anchor="t" rtlCol="false" tIns="0" lIns="0" bIns="0" rIns="0">
            <a:spAutoFit/>
          </a:bodyPr>
          <a:lstStyle/>
          <a:p>
            <a:pPr>
              <a:lnSpc>
                <a:spcPts val="9100"/>
              </a:lnSpc>
            </a:pPr>
            <a:r>
              <a:rPr lang="en-US" sz="6500">
                <a:solidFill>
                  <a:srgbClr val="DB793D"/>
                </a:solidFill>
                <a:latin typeface="Open Sauce Semi-Bold"/>
              </a:rPr>
              <a:t>Literature Survey</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708765" y="735848"/>
          <a:ext cx="16550535" cy="9020175"/>
        </p:xfrm>
        <a:graphic>
          <a:graphicData uri="http://schemas.openxmlformats.org/drawingml/2006/table">
            <a:tbl>
              <a:tblPr/>
              <a:tblGrid>
                <a:gridCol w="1778414"/>
                <a:gridCol w="4570198"/>
                <a:gridCol w="5564332"/>
                <a:gridCol w="4637591"/>
              </a:tblGrid>
              <a:tr h="1819947">
                <a:tc>
                  <a:txBody>
                    <a:bodyPr anchor="t" rtlCol="false"/>
                    <a:lstStyle/>
                    <a:p>
                      <a:pPr algn="ctr">
                        <a:lnSpc>
                          <a:spcPts val="3359"/>
                        </a:lnSpc>
                        <a:defRPr/>
                      </a:pPr>
                      <a:r>
                        <a:rPr lang="en-US" sz="2399">
                          <a:solidFill>
                            <a:srgbClr val="000000"/>
                          </a:solidFill>
                          <a:latin typeface="Prompt Bold"/>
                        </a:rPr>
                        <a:t>SL.No</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D699"/>
                    </a:solidFill>
                  </a:tcPr>
                </a:tc>
                <a:tc>
                  <a:txBody>
                    <a:bodyPr anchor="t" rtlCol="false"/>
                    <a:lstStyle/>
                    <a:p>
                      <a:pPr algn="ctr">
                        <a:lnSpc>
                          <a:spcPts val="3359"/>
                        </a:lnSpc>
                        <a:defRPr/>
                      </a:pPr>
                      <a:r>
                        <a:rPr lang="en-US" sz="2399">
                          <a:solidFill>
                            <a:srgbClr val="000000"/>
                          </a:solidFill>
                          <a:latin typeface="Prompt Bold"/>
                        </a:rPr>
                        <a:t>Paper title, Name of Journal   , Year of Publication,Authors</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D699"/>
                    </a:solidFill>
                  </a:tcPr>
                </a:tc>
                <a:tc>
                  <a:txBody>
                    <a:bodyPr anchor="t" rtlCol="false"/>
                    <a:lstStyle/>
                    <a:p>
                      <a:pPr algn="ctr">
                        <a:lnSpc>
                          <a:spcPts val="3359"/>
                        </a:lnSpc>
                        <a:defRPr/>
                      </a:pPr>
                      <a:r>
                        <a:rPr lang="en-US" sz="2399">
                          <a:solidFill>
                            <a:srgbClr val="000000"/>
                          </a:solidFill>
                          <a:latin typeface="Prompt Bold"/>
                        </a:rPr>
                        <a:t>Proposed Idea</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D699"/>
                    </a:solidFill>
                  </a:tcPr>
                </a:tc>
                <a:tc>
                  <a:txBody>
                    <a:bodyPr anchor="t" rtlCol="false"/>
                    <a:lstStyle/>
                    <a:p>
                      <a:pPr algn="ctr">
                        <a:lnSpc>
                          <a:spcPts val="3359"/>
                        </a:lnSpc>
                        <a:defRPr/>
                      </a:pPr>
                      <a:r>
                        <a:rPr lang="en-US" sz="2399">
                          <a:solidFill>
                            <a:srgbClr val="000000"/>
                          </a:solidFill>
                          <a:latin typeface="Prompt Bold"/>
                        </a:rPr>
                        <a:t>Limitations</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D699"/>
                    </a:solidFill>
                  </a:tcPr>
                </a:tc>
              </a:tr>
              <a:tr h="3212256">
                <a:tc>
                  <a:txBody>
                    <a:bodyPr anchor="t" rtlCol="false"/>
                    <a:lstStyle/>
                    <a:p>
                      <a:pPr algn="ctr">
                        <a:lnSpc>
                          <a:spcPts val="2939"/>
                        </a:lnSpc>
                        <a:defRPr/>
                      </a:pPr>
                      <a:r>
                        <a:rPr lang="en-US" sz="2099">
                          <a:solidFill>
                            <a:srgbClr val="000000"/>
                          </a:solidFill>
                          <a:latin typeface="Prompt"/>
                        </a:rPr>
                        <a:t>3</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l">
                        <a:lnSpc>
                          <a:spcPts val="2939"/>
                        </a:lnSpc>
                        <a:defRPr/>
                      </a:pPr>
                      <a:r>
                        <a:rPr lang="en-US" sz="2099">
                          <a:solidFill>
                            <a:srgbClr val="000000"/>
                          </a:solidFill>
                          <a:latin typeface="Prompt Semi-Bold"/>
                        </a:rPr>
                        <a:t>Machine Learning Approaches for Meteorological Applications,</a:t>
                      </a:r>
                      <a:r>
                        <a:rPr lang="en-US" sz="2099">
                          <a:solidFill>
                            <a:srgbClr val="000000"/>
                          </a:solidFill>
                          <a:latin typeface="Prompt Semi-Bold"/>
                        </a:rPr>
                        <a:t>Authors:</a:t>
                      </a:r>
                      <a:r>
                        <a:rPr lang="en-US" sz="2099">
                          <a:solidFill>
                            <a:srgbClr val="000000"/>
                          </a:solidFill>
                          <a:latin typeface="Prompt"/>
                        </a:rPr>
                        <a:t> J. G. Li, S. Lee, and Q. Tang</a:t>
                      </a:r>
                      <a:endParaRPr lang="en-US" sz="1100"/>
                    </a:p>
                    <a:p>
                      <a:pPr algn="l">
                        <a:lnSpc>
                          <a:spcPts val="2939"/>
                        </a:lnSpc>
                      </a:pPr>
                      <a:r>
                        <a:rPr lang="en-US" sz="2099">
                          <a:solidFill>
                            <a:srgbClr val="000000"/>
                          </a:solidFill>
                          <a:latin typeface="Prompt Semi-Bold"/>
                        </a:rPr>
                        <a:t>Year:</a:t>
                      </a:r>
                      <a:r>
                        <a:rPr lang="en-US" sz="2099">
                          <a:solidFill>
                            <a:srgbClr val="000000"/>
                          </a:solidFill>
                          <a:latin typeface="Prompt"/>
                        </a:rPr>
                        <a:t> 2019</a:t>
                      </a:r>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l">
                        <a:lnSpc>
                          <a:spcPts val="2939"/>
                        </a:lnSpc>
                        <a:defRPr/>
                      </a:pPr>
                      <a:r>
                        <a:rPr lang="en-US" sz="2099">
                          <a:solidFill>
                            <a:srgbClr val="000000"/>
                          </a:solidFill>
                          <a:latin typeface="Prompt"/>
                        </a:rPr>
                        <a:t>The study investigates the use of machine learning techniques like support vector machines, neural networks, and ensemble methods to enhance weather forecasting accuracy.</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l">
                        <a:lnSpc>
                          <a:spcPts val="2939"/>
                        </a:lnSpc>
                        <a:defRPr/>
                      </a:pPr>
                      <a:r>
                        <a:rPr lang="en-US" sz="2099">
                          <a:solidFill>
                            <a:srgbClr val="000000"/>
                          </a:solidFill>
                          <a:latin typeface="Prompt"/>
                        </a:rPr>
                        <a:t>The study's limitations include high data requirements for effective model training, interpretability challenges, and potential overfitting due to intricate weather patterns and limited datasets.</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r h="3987972">
                <a:tc>
                  <a:txBody>
                    <a:bodyPr anchor="t" rtlCol="false"/>
                    <a:lstStyle/>
                    <a:p>
                      <a:pPr algn="ctr">
                        <a:lnSpc>
                          <a:spcPts val="2939"/>
                        </a:lnSpc>
                        <a:defRPr/>
                      </a:pPr>
                      <a:r>
                        <a:rPr lang="en-US" sz="2099">
                          <a:solidFill>
                            <a:srgbClr val="000000"/>
                          </a:solidFill>
                          <a:latin typeface="Prompt"/>
                        </a:rPr>
                        <a:t>4</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just">
                        <a:lnSpc>
                          <a:spcPts val="2939"/>
                        </a:lnSpc>
                        <a:defRPr/>
                      </a:pPr>
                      <a:r>
                        <a:rPr lang="en-US" sz="2099">
                          <a:solidFill>
                            <a:srgbClr val="000000"/>
                          </a:solidFill>
                          <a:latin typeface="Prompt Semi-Bold"/>
                        </a:rPr>
                        <a:t>Weather Forecasting Using Machine Learning Techniques: A Comprehensive Review</a:t>
                      </a:r>
                      <a:endParaRPr lang="en-US" sz="1100"/>
                    </a:p>
                    <a:p>
                      <a:pPr algn="just">
                        <a:lnSpc>
                          <a:spcPts val="2939"/>
                        </a:lnSpc>
                      </a:pPr>
                      <a:r>
                        <a:rPr lang="en-US" sz="2099">
                          <a:solidFill>
                            <a:srgbClr val="000000"/>
                          </a:solidFill>
                          <a:latin typeface="Prompt Semi-Bold"/>
                        </a:rPr>
                        <a:t>Authors:</a:t>
                      </a:r>
                      <a:r>
                        <a:rPr lang="en-US" sz="2099">
                          <a:solidFill>
                            <a:srgbClr val="000000"/>
                          </a:solidFill>
                          <a:latin typeface="Prompt"/>
                        </a:rPr>
                        <a:t> A. Kumar, P. Sharma, and R. K. Singh</a:t>
                      </a:r>
                    </a:p>
                    <a:p>
                      <a:pPr algn="just">
                        <a:lnSpc>
                          <a:spcPts val="2939"/>
                        </a:lnSpc>
                      </a:pPr>
                      <a:r>
                        <a:rPr lang="en-US" sz="2099">
                          <a:solidFill>
                            <a:srgbClr val="000000"/>
                          </a:solidFill>
                          <a:latin typeface="Prompt Semi-Bold"/>
                        </a:rPr>
                        <a:t>Year:</a:t>
                      </a:r>
                      <a:r>
                        <a:rPr lang="en-US" sz="2099">
                          <a:solidFill>
                            <a:srgbClr val="000000"/>
                          </a:solidFill>
                          <a:latin typeface="Prompt"/>
                        </a:rPr>
                        <a:t> 2018</a:t>
                      </a:r>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l">
                        <a:lnSpc>
                          <a:spcPts val="2939"/>
                        </a:lnSpc>
                        <a:defRPr/>
                      </a:pPr>
                      <a:r>
                        <a:rPr lang="en-US" sz="2099">
                          <a:solidFill>
                            <a:srgbClr val="000000"/>
                          </a:solidFill>
                          <a:latin typeface="Prompt"/>
                        </a:rPr>
                        <a:t>The paper reviews machine learning applications in weather forecasting, highlighting advantages and challenges, including model sensitivity and dynamic weather systems, making long-term predictions challenging.</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l">
                        <a:lnSpc>
                          <a:spcPts val="2939"/>
                        </a:lnSpc>
                        <a:defRPr/>
                      </a:pPr>
                      <a:r>
                        <a:rPr lang="en-US" sz="2099">
                          <a:solidFill>
                            <a:srgbClr val="000000"/>
                          </a:solidFill>
                          <a:latin typeface="Prompt"/>
                        </a:rPr>
                        <a:t>The paper acknowledges limitations in machine learning models, including sensitivity to input features, long-term predictions challenges due to weather systems' dynamic nature, and the unpredictable nature of atmospheric conditions.</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bl>
          </a:graphicData>
        </a:graphic>
      </p:graphicFrame>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028700" y="1028700"/>
          <a:ext cx="16230600" cy="8077200"/>
        </p:xfrm>
        <a:graphic>
          <a:graphicData uri="http://schemas.openxmlformats.org/drawingml/2006/table">
            <a:tbl>
              <a:tblPr/>
              <a:tblGrid>
                <a:gridCol w="1439416"/>
                <a:gridCol w="4347397"/>
                <a:gridCol w="5513392"/>
                <a:gridCol w="4930395"/>
              </a:tblGrid>
              <a:tr h="2009303">
                <a:tc>
                  <a:txBody>
                    <a:bodyPr anchor="t" rtlCol="false"/>
                    <a:lstStyle/>
                    <a:p>
                      <a:pPr algn="ctr">
                        <a:lnSpc>
                          <a:spcPts val="3359"/>
                        </a:lnSpc>
                        <a:defRPr/>
                      </a:pPr>
                      <a:r>
                        <a:rPr lang="en-US" sz="2399">
                          <a:solidFill>
                            <a:srgbClr val="000000"/>
                          </a:solidFill>
                          <a:latin typeface="Prompt Bold"/>
                        </a:rPr>
                        <a:t>SL.No</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D699"/>
                    </a:solidFill>
                  </a:tcPr>
                </a:tc>
                <a:tc>
                  <a:txBody>
                    <a:bodyPr anchor="t" rtlCol="false"/>
                    <a:lstStyle/>
                    <a:p>
                      <a:pPr algn="ctr">
                        <a:lnSpc>
                          <a:spcPts val="3359"/>
                        </a:lnSpc>
                        <a:defRPr/>
                      </a:pPr>
                      <a:r>
                        <a:rPr lang="en-US" sz="2399">
                          <a:solidFill>
                            <a:srgbClr val="000000"/>
                          </a:solidFill>
                          <a:latin typeface="Prompt Bold"/>
                        </a:rPr>
                        <a:t>Paper title, Name of Journal   , Year of Publication,Authors</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D699"/>
                    </a:solidFill>
                  </a:tcPr>
                </a:tc>
                <a:tc>
                  <a:txBody>
                    <a:bodyPr anchor="t" rtlCol="false"/>
                    <a:lstStyle/>
                    <a:p>
                      <a:pPr algn="ctr">
                        <a:lnSpc>
                          <a:spcPts val="3359"/>
                        </a:lnSpc>
                        <a:defRPr/>
                      </a:pPr>
                      <a:r>
                        <a:rPr lang="en-US" sz="2399">
                          <a:solidFill>
                            <a:srgbClr val="000000"/>
                          </a:solidFill>
                          <a:latin typeface="Prompt Bold"/>
                        </a:rPr>
                        <a:t>Proposed Idea</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D699"/>
                    </a:solidFill>
                  </a:tcPr>
                </a:tc>
                <a:tc>
                  <a:txBody>
                    <a:bodyPr anchor="t" rtlCol="false"/>
                    <a:lstStyle/>
                    <a:p>
                      <a:pPr algn="ctr">
                        <a:lnSpc>
                          <a:spcPts val="3359"/>
                        </a:lnSpc>
                        <a:defRPr/>
                      </a:pPr>
                      <a:r>
                        <a:rPr lang="en-US" sz="2399">
                          <a:solidFill>
                            <a:srgbClr val="000000"/>
                          </a:solidFill>
                          <a:latin typeface="Prompt Bold"/>
                        </a:rPr>
                        <a:t>Limitations</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D699"/>
                    </a:solidFill>
                  </a:tcPr>
                </a:tc>
              </a:tr>
              <a:tr h="2839016">
                <a:tc>
                  <a:txBody>
                    <a:bodyPr anchor="t" rtlCol="false"/>
                    <a:lstStyle/>
                    <a:p>
                      <a:pPr algn="ctr">
                        <a:lnSpc>
                          <a:spcPts val="2799"/>
                        </a:lnSpc>
                        <a:defRPr/>
                      </a:pPr>
                      <a:r>
                        <a:rPr lang="en-US" sz="1999">
                          <a:solidFill>
                            <a:srgbClr val="000000"/>
                          </a:solidFill>
                          <a:latin typeface="Prompt"/>
                        </a:rPr>
                        <a:t>5</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l">
                        <a:lnSpc>
                          <a:spcPts val="2799"/>
                        </a:lnSpc>
                        <a:defRPr/>
                      </a:pPr>
                      <a:r>
                        <a:rPr lang="en-US" sz="1999">
                          <a:solidFill>
                            <a:srgbClr val="000000"/>
                          </a:solidFill>
                          <a:latin typeface="Prompt Semi-Bold"/>
                        </a:rPr>
                        <a:t>Comparative Analysis of Machine Learning Algorithms for Rainfall Prediction</a:t>
                      </a:r>
                      <a:endParaRPr lang="en-US" sz="1100"/>
                    </a:p>
                    <a:p>
                      <a:pPr>
                        <a:lnSpc>
                          <a:spcPts val="2799"/>
                        </a:lnSpc>
                      </a:pPr>
                      <a:r>
                        <a:rPr lang="en-US" sz="1999">
                          <a:solidFill>
                            <a:srgbClr val="000000"/>
                          </a:solidFill>
                          <a:latin typeface="Prompt Semi-Bold"/>
                        </a:rPr>
                        <a:t>Authors:</a:t>
                      </a:r>
                      <a:r>
                        <a:rPr lang="en-US" sz="1999">
                          <a:solidFill>
                            <a:srgbClr val="000000"/>
                          </a:solidFill>
                          <a:latin typeface="Prompt"/>
                        </a:rPr>
                        <a:t> S. Gupta, A. Kumar, and R. S. Tiwari</a:t>
                      </a:r>
                    </a:p>
                    <a:p>
                      <a:pPr>
                        <a:lnSpc>
                          <a:spcPts val="2799"/>
                        </a:lnSpc>
                      </a:pPr>
                      <a:r>
                        <a:rPr lang="en-US" sz="1999">
                          <a:solidFill>
                            <a:srgbClr val="000000"/>
                          </a:solidFill>
                          <a:latin typeface="Prompt Semi-Bold"/>
                        </a:rPr>
                        <a:t>Year:</a:t>
                      </a:r>
                      <a:r>
                        <a:rPr lang="en-US" sz="1999">
                          <a:solidFill>
                            <a:srgbClr val="000000"/>
                          </a:solidFill>
                          <a:latin typeface="Prompt"/>
                        </a:rPr>
                        <a:t> 2020</a:t>
                      </a:r>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ctr">
                        <a:lnSpc>
                          <a:spcPts val="2939"/>
                        </a:lnSpc>
                        <a:defRPr/>
                      </a:pPr>
                      <a:r>
                        <a:rPr lang="en-US" sz="2099">
                          <a:solidFill>
                            <a:srgbClr val="000000"/>
                          </a:solidFill>
                          <a:latin typeface="Prompt"/>
                        </a:rPr>
                        <a:t>The paper evaluates various machine learning algorithms for rainfall prediction, highlighting their performance limitations, such as feature selection and data quality impact.</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939"/>
                        </a:lnSpc>
                        <a:defRPr/>
                      </a:pPr>
                      <a:r>
                        <a:rPr lang="en-US" sz="2099">
                          <a:solidFill>
                            <a:srgbClr val="000000"/>
                          </a:solidFill>
                          <a:latin typeface="Prompt"/>
                        </a:rPr>
                        <a:t>The paper highlights the limitations of machine learning algorithms for rainfall prediction, highlighting feature selection challenges and the impact of data quality on performance.</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r h="3228881">
                <a:tc>
                  <a:txBody>
                    <a:bodyPr anchor="t" rtlCol="false"/>
                    <a:lstStyle/>
                    <a:p>
                      <a:pPr algn="ctr">
                        <a:lnSpc>
                          <a:spcPts val="2939"/>
                        </a:lnSpc>
                        <a:defRPr/>
                      </a:pPr>
                      <a:r>
                        <a:rPr lang="en-US" sz="2099">
                          <a:solidFill>
                            <a:srgbClr val="000000"/>
                          </a:solidFill>
                          <a:latin typeface="Prompt"/>
                        </a:rPr>
                        <a:t>6</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l">
                        <a:lnSpc>
                          <a:spcPts val="2939"/>
                        </a:lnSpc>
                        <a:defRPr/>
                      </a:pPr>
                      <a:r>
                        <a:rPr lang="en-US" sz="2099">
                          <a:solidFill>
                            <a:srgbClr val="000000"/>
                          </a:solidFill>
                          <a:latin typeface="Prompt Semi-Bold"/>
                        </a:rPr>
                        <a:t>Deep Learning for Weather Forecasting: A Review</a:t>
                      </a:r>
                      <a:endParaRPr lang="en-US" sz="1100"/>
                    </a:p>
                    <a:p>
                      <a:pPr>
                        <a:lnSpc>
                          <a:spcPts val="2939"/>
                        </a:lnSpc>
                      </a:pPr>
                      <a:r>
                        <a:rPr lang="en-US" sz="2099">
                          <a:solidFill>
                            <a:srgbClr val="000000"/>
                          </a:solidFill>
                          <a:latin typeface="Prompt Semi-Bold"/>
                        </a:rPr>
                        <a:t>Authors:</a:t>
                      </a:r>
                      <a:r>
                        <a:rPr lang="en-US" sz="2099">
                          <a:solidFill>
                            <a:srgbClr val="000000"/>
                          </a:solidFill>
                          <a:latin typeface="Prompt"/>
                        </a:rPr>
                        <a:t> S. Wang, X. Li, and Y. Zhang</a:t>
                      </a:r>
                    </a:p>
                    <a:p>
                      <a:pPr>
                        <a:lnSpc>
                          <a:spcPts val="2939"/>
                        </a:lnSpc>
                      </a:pPr>
                      <a:r>
                        <a:rPr lang="en-US" sz="2099">
                          <a:solidFill>
                            <a:srgbClr val="000000"/>
                          </a:solidFill>
                          <a:latin typeface="Prompt Semi-Bold"/>
                        </a:rPr>
                        <a:t>Year:</a:t>
                      </a:r>
                      <a:r>
                        <a:rPr lang="en-US" sz="2099">
                          <a:solidFill>
                            <a:srgbClr val="000000"/>
                          </a:solidFill>
                          <a:latin typeface="Prompt"/>
                        </a:rPr>
                        <a:t> 2020</a:t>
                      </a:r>
                    </a:p>
                    <a:p>
                      <a:pPr>
                        <a:lnSpc>
                          <a:spcPts val="2939"/>
                        </a:lnSpc>
                      </a:pPr>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ctr">
                        <a:lnSpc>
                          <a:spcPts val="2939"/>
                        </a:lnSpc>
                        <a:defRPr/>
                      </a:pPr>
                      <a:r>
                        <a:rPr lang="en-US" sz="2099">
                          <a:solidFill>
                            <a:srgbClr val="000000"/>
                          </a:solidFill>
                          <a:latin typeface="Prompt"/>
                        </a:rPr>
                        <a:t>The paper highlights the limitations of machine learning algorithms for rainfall prediction, highlighting feature selection challenges and the impact of data quality on performance.</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939"/>
                        </a:lnSpc>
                        <a:defRPr/>
                      </a:pPr>
                      <a:r>
                        <a:rPr lang="en-US" sz="2099">
                          <a:solidFill>
                            <a:srgbClr val="000000"/>
                          </a:solidFill>
                          <a:latin typeface="Prompt"/>
                        </a:rPr>
                        <a:t>The paper highlights the limitations of machine learning algorithms for rainfall prediction, highlighting feature selection challenges and the importance of data quality in enhancing prediction reliability.</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bl>
          </a:graphicData>
        </a:graphic>
      </p:graphicFrame>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5400000">
            <a:off x="16051001" y="149133"/>
            <a:ext cx="2386132" cy="2087866"/>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CB0B6"/>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525"/>
                </a:lnSpc>
              </a:pPr>
            </a:p>
          </p:txBody>
        </p:sp>
      </p:grpSp>
      <p:grpSp>
        <p:nvGrpSpPr>
          <p:cNvPr name="Group 5" id="5"/>
          <p:cNvGrpSpPr/>
          <p:nvPr/>
        </p:nvGrpSpPr>
        <p:grpSpPr>
          <a:xfrm rot="5400000">
            <a:off x="-120177" y="8484345"/>
            <a:ext cx="1922832" cy="1682478"/>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FFA269"/>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525"/>
                </a:lnSpc>
              </a:pPr>
            </a:p>
          </p:txBody>
        </p:sp>
      </p:grpSp>
      <p:grpSp>
        <p:nvGrpSpPr>
          <p:cNvPr name="Group 8" id="8"/>
          <p:cNvGrpSpPr/>
          <p:nvPr/>
        </p:nvGrpSpPr>
        <p:grpSpPr>
          <a:xfrm rot="-5400000">
            <a:off x="642790" y="9416876"/>
            <a:ext cx="1460670" cy="1278086"/>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CB0B6"/>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525"/>
                </a:lnSpc>
              </a:pPr>
            </a:p>
          </p:txBody>
        </p:sp>
      </p:grpSp>
      <p:grpSp>
        <p:nvGrpSpPr>
          <p:cNvPr name="Group 11" id="11"/>
          <p:cNvGrpSpPr/>
          <p:nvPr/>
        </p:nvGrpSpPr>
        <p:grpSpPr>
          <a:xfrm rot="5400000">
            <a:off x="16325531" y="-274376"/>
            <a:ext cx="1329668" cy="1163459"/>
            <a:chOff x="0" y="0"/>
            <a:chExt cx="812800" cy="711200"/>
          </a:xfrm>
        </p:grpSpPr>
        <p:sp>
          <p:nvSpPr>
            <p:cNvPr name="Freeform 12" id="1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FFA269"/>
            </a:solidFill>
          </p:spPr>
        </p:sp>
        <p:sp>
          <p:nvSpPr>
            <p:cNvPr name="TextBox 13" id="13"/>
            <p:cNvSpPr txBox="true"/>
            <p:nvPr/>
          </p:nvSpPr>
          <p:spPr>
            <a:xfrm>
              <a:off x="127000" y="254000"/>
              <a:ext cx="558800" cy="406400"/>
            </a:xfrm>
            <a:prstGeom prst="rect">
              <a:avLst/>
            </a:prstGeom>
          </p:spPr>
          <p:txBody>
            <a:bodyPr anchor="ctr" rtlCol="false" tIns="50800" lIns="50800" bIns="50800" rIns="50800"/>
            <a:lstStyle/>
            <a:p>
              <a:pPr algn="ctr">
                <a:lnSpc>
                  <a:spcPts val="3525"/>
                </a:lnSpc>
              </a:pPr>
            </a:p>
          </p:txBody>
        </p:sp>
      </p:grpSp>
      <p:sp>
        <p:nvSpPr>
          <p:cNvPr name="TextBox 14" id="14"/>
          <p:cNvSpPr txBox="true"/>
          <p:nvPr/>
        </p:nvSpPr>
        <p:spPr>
          <a:xfrm rot="0">
            <a:off x="734082" y="354652"/>
            <a:ext cx="8658607" cy="1111246"/>
          </a:xfrm>
          <a:prstGeom prst="rect">
            <a:avLst/>
          </a:prstGeom>
        </p:spPr>
        <p:txBody>
          <a:bodyPr anchor="t" rtlCol="false" tIns="0" lIns="0" bIns="0" rIns="0">
            <a:spAutoFit/>
          </a:bodyPr>
          <a:lstStyle/>
          <a:p>
            <a:pPr>
              <a:lnSpc>
                <a:spcPts val="9100"/>
              </a:lnSpc>
            </a:pPr>
            <a:r>
              <a:rPr lang="en-US" sz="6500">
                <a:solidFill>
                  <a:srgbClr val="DB793D"/>
                </a:solidFill>
                <a:latin typeface="Open Sauce Semi-Bold"/>
              </a:rPr>
              <a:t>Proposed System</a:t>
            </a:r>
          </a:p>
        </p:txBody>
      </p:sp>
      <p:sp>
        <p:nvSpPr>
          <p:cNvPr name="TextBox 15" id="15"/>
          <p:cNvSpPr txBox="true"/>
          <p:nvPr/>
        </p:nvSpPr>
        <p:spPr>
          <a:xfrm rot="0">
            <a:off x="1028700" y="1903815"/>
            <a:ext cx="17259300" cy="6732100"/>
          </a:xfrm>
          <a:prstGeom prst="rect">
            <a:avLst/>
          </a:prstGeom>
        </p:spPr>
        <p:txBody>
          <a:bodyPr anchor="t" rtlCol="false" tIns="0" lIns="0" bIns="0" rIns="0">
            <a:spAutoFit/>
          </a:bodyPr>
          <a:lstStyle/>
          <a:p>
            <a:pPr>
              <a:lnSpc>
                <a:spcPts val="4325"/>
              </a:lnSpc>
              <a:spcBef>
                <a:spcPct val="0"/>
              </a:spcBef>
            </a:pPr>
            <a:r>
              <a:rPr lang="en-US" sz="2703">
                <a:solidFill>
                  <a:srgbClr val="000000"/>
                </a:solidFill>
                <a:latin typeface="Times New Roman"/>
              </a:rPr>
              <a:t>The project outlines a system for weather data analysis in Bangalore. It encompasses data cleaning techniques like time-weighted interpolation and mean imputation. Machine learning models (Linear Regression, Ridge, Lasso, Random Forest) are implemented for temperature and precipitation prediction, with standardized features and model evaluation metrics.</a:t>
            </a:r>
          </a:p>
          <a:p>
            <a:pPr>
              <a:lnSpc>
                <a:spcPts val="4325"/>
              </a:lnSpc>
              <a:spcBef>
                <a:spcPct val="0"/>
              </a:spcBef>
            </a:pPr>
            <a:r>
              <a:rPr lang="en-US" sz="2703">
                <a:solidFill>
                  <a:srgbClr val="000000"/>
                </a:solidFill>
                <a:latin typeface="Times New Roman"/>
              </a:rPr>
              <a:t>Exploratory data analysis includes visualizations depicting trends, averages, and comparisons over time. The code emphasizes handling missing values and outliers, ensuring data robustness. Scatter plots visualize model predictions against actual values for comprehensive evaluation.</a:t>
            </a:r>
          </a:p>
          <a:p>
            <a:pPr>
              <a:lnSpc>
                <a:spcPts val="4325"/>
              </a:lnSpc>
              <a:spcBef>
                <a:spcPct val="0"/>
              </a:spcBef>
            </a:pPr>
            <a:r>
              <a:rPr lang="en-US" sz="2703">
                <a:solidFill>
                  <a:srgbClr val="000000"/>
                </a:solidFill>
                <a:latin typeface="Times New Roman"/>
              </a:rPr>
              <a:t>Temporal trends are explored through yearly and monthly analyses, offering insights into average temperature and precipitation. The code concludes with comparative visualizations between 1990 and 2016.</a:t>
            </a:r>
          </a:p>
          <a:p>
            <a:pPr>
              <a:lnSpc>
                <a:spcPts val="4805"/>
              </a:lnSpc>
              <a:spcBef>
                <a:spcPct val="0"/>
              </a:spcBef>
            </a:pPr>
            <a:r>
              <a:rPr lang="en-US" sz="3003">
                <a:solidFill>
                  <a:srgbClr val="000000"/>
                </a:solidFill>
                <a:latin typeface="Times New Roman"/>
              </a:rPr>
              <a:t>In essence, the system seamlessly integrates data preprocessing, machine learning, and exploratory data analysis, providing a holistic approach to understand and interpret historical weather patterns in Bangalore.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42666" y="560071"/>
            <a:ext cx="2300809" cy="8241571"/>
          </a:xfrm>
          <a:custGeom>
            <a:avLst/>
            <a:gdLst/>
            <a:ahLst/>
            <a:cxnLst/>
            <a:rect r="r" b="b" t="t" l="l"/>
            <a:pathLst>
              <a:path h="8241571" w="2300809">
                <a:moveTo>
                  <a:pt x="0" y="0"/>
                </a:moveTo>
                <a:lnTo>
                  <a:pt x="2300810" y="0"/>
                </a:lnTo>
                <a:lnTo>
                  <a:pt x="2300810" y="8241571"/>
                </a:lnTo>
                <a:lnTo>
                  <a:pt x="0" y="8241571"/>
                </a:lnTo>
                <a:lnTo>
                  <a:pt x="0" y="0"/>
                </a:lnTo>
                <a:close/>
              </a:path>
            </a:pathLst>
          </a:custGeom>
          <a:blipFill>
            <a:blip r:embed="rId2"/>
            <a:stretch>
              <a:fillRect l="0" t="0" r="0" b="0"/>
            </a:stretch>
          </a:blipFill>
        </p:spPr>
      </p:sp>
      <p:sp>
        <p:nvSpPr>
          <p:cNvPr name="TextBox 3" id="3"/>
          <p:cNvSpPr txBox="true"/>
          <p:nvPr/>
        </p:nvSpPr>
        <p:spPr>
          <a:xfrm rot="0">
            <a:off x="1982887" y="9124950"/>
            <a:ext cx="2820367" cy="647065"/>
          </a:xfrm>
          <a:prstGeom prst="rect">
            <a:avLst/>
          </a:prstGeom>
        </p:spPr>
        <p:txBody>
          <a:bodyPr anchor="t" rtlCol="false" tIns="0" lIns="0" bIns="0" rIns="0">
            <a:spAutoFit/>
          </a:bodyPr>
          <a:lstStyle/>
          <a:p>
            <a:pPr algn="ctr">
              <a:lnSpc>
                <a:spcPts val="4759"/>
              </a:lnSpc>
            </a:pPr>
            <a:r>
              <a:rPr lang="en-US" sz="3399" u="sng">
                <a:solidFill>
                  <a:srgbClr val="000000"/>
                </a:solidFill>
                <a:latin typeface="Times New Roman"/>
              </a:rPr>
              <a:t>Block Diagram</a:t>
            </a:r>
          </a:p>
        </p:txBody>
      </p:sp>
      <p:sp>
        <p:nvSpPr>
          <p:cNvPr name="TextBox 4" id="4"/>
          <p:cNvSpPr txBox="true"/>
          <p:nvPr/>
        </p:nvSpPr>
        <p:spPr>
          <a:xfrm rot="0">
            <a:off x="7255148" y="445771"/>
            <a:ext cx="2647831" cy="1051559"/>
          </a:xfrm>
          <a:prstGeom prst="rect">
            <a:avLst/>
          </a:prstGeom>
        </p:spPr>
        <p:txBody>
          <a:bodyPr anchor="t" rtlCol="false" tIns="0" lIns="0" bIns="0" rIns="0">
            <a:spAutoFit/>
          </a:bodyPr>
          <a:lstStyle/>
          <a:p>
            <a:pPr algn="ctr">
              <a:lnSpc>
                <a:spcPts val="3920"/>
              </a:lnSpc>
            </a:pPr>
            <a:r>
              <a:rPr lang="en-US" sz="2800" u="sng">
                <a:solidFill>
                  <a:srgbClr val="000000"/>
                </a:solidFill>
                <a:latin typeface="Times New Roman Bold"/>
              </a:rPr>
              <a:t>Import Libraries: </a:t>
            </a:r>
          </a:p>
          <a:p>
            <a:pPr algn="ctr">
              <a:lnSpc>
                <a:spcPts val="4060"/>
              </a:lnSpc>
            </a:pPr>
          </a:p>
        </p:txBody>
      </p:sp>
      <p:sp>
        <p:nvSpPr>
          <p:cNvPr name="TextBox 5" id="5"/>
          <p:cNvSpPr txBox="true"/>
          <p:nvPr/>
        </p:nvSpPr>
        <p:spPr>
          <a:xfrm rot="0">
            <a:off x="7255148" y="935869"/>
            <a:ext cx="10466842" cy="1464945"/>
          </a:xfrm>
          <a:prstGeom prst="rect">
            <a:avLst/>
          </a:prstGeom>
        </p:spPr>
        <p:txBody>
          <a:bodyPr anchor="t" rtlCol="false" tIns="0" lIns="0" bIns="0" rIns="0">
            <a:spAutoFit/>
          </a:bodyPr>
          <a:lstStyle/>
          <a:p>
            <a:pPr>
              <a:lnSpc>
                <a:spcPts val="3780"/>
              </a:lnSpc>
            </a:pPr>
            <a:r>
              <a:rPr lang="en-US" sz="2700">
                <a:solidFill>
                  <a:srgbClr val="000000"/>
                </a:solidFill>
                <a:latin typeface="Times New Roman"/>
              </a:rPr>
              <a:t>Libraries such as Pandas, NumPy, Seaborn, Plotly Express, Matplotlib, and scikit-learn are imported. These libraries are essential for data manipulation, analysis, visualization, and machine learning.</a:t>
            </a:r>
          </a:p>
        </p:txBody>
      </p:sp>
      <p:sp>
        <p:nvSpPr>
          <p:cNvPr name="TextBox 6" id="6"/>
          <p:cNvSpPr txBox="true"/>
          <p:nvPr/>
        </p:nvSpPr>
        <p:spPr>
          <a:xfrm rot="0">
            <a:off x="7083251" y="2332233"/>
            <a:ext cx="4271010" cy="962658"/>
          </a:xfrm>
          <a:prstGeom prst="rect">
            <a:avLst/>
          </a:prstGeom>
        </p:spPr>
        <p:txBody>
          <a:bodyPr anchor="t" rtlCol="false" tIns="0" lIns="0" bIns="0" rIns="0">
            <a:spAutoFit/>
          </a:bodyPr>
          <a:lstStyle/>
          <a:p>
            <a:pPr algn="ctr">
              <a:lnSpc>
                <a:spcPts val="3920"/>
              </a:lnSpc>
            </a:pPr>
            <a:r>
              <a:rPr lang="en-US" sz="2800" u="sng">
                <a:solidFill>
                  <a:srgbClr val="000000"/>
                </a:solidFill>
                <a:latin typeface="Times New Roman Bold"/>
              </a:rPr>
              <a:t>Data Loading and Cleaning: </a:t>
            </a:r>
          </a:p>
          <a:p>
            <a:pPr algn="ctr">
              <a:lnSpc>
                <a:spcPts val="3360"/>
              </a:lnSpc>
            </a:pPr>
          </a:p>
        </p:txBody>
      </p:sp>
      <p:sp>
        <p:nvSpPr>
          <p:cNvPr name="TextBox 7" id="7"/>
          <p:cNvSpPr txBox="true"/>
          <p:nvPr/>
        </p:nvSpPr>
        <p:spPr>
          <a:xfrm rot="0">
            <a:off x="7255148" y="6243808"/>
            <a:ext cx="4236363" cy="998218"/>
          </a:xfrm>
          <a:prstGeom prst="rect">
            <a:avLst/>
          </a:prstGeom>
        </p:spPr>
        <p:txBody>
          <a:bodyPr anchor="t" rtlCol="false" tIns="0" lIns="0" bIns="0" rIns="0">
            <a:spAutoFit/>
          </a:bodyPr>
          <a:lstStyle/>
          <a:p>
            <a:pPr algn="ctr">
              <a:lnSpc>
                <a:spcPts val="4060"/>
              </a:lnSpc>
            </a:pPr>
            <a:r>
              <a:rPr lang="en-US" sz="2900" u="sng">
                <a:solidFill>
                  <a:srgbClr val="000000"/>
                </a:solidFill>
                <a:latin typeface="Times New Roman Bold"/>
              </a:rPr>
              <a:t>Machine Learning Models: </a:t>
            </a:r>
          </a:p>
          <a:p>
            <a:pPr algn="ctr">
              <a:lnSpc>
                <a:spcPts val="3500"/>
              </a:lnSpc>
            </a:pPr>
          </a:p>
        </p:txBody>
      </p:sp>
      <p:sp>
        <p:nvSpPr>
          <p:cNvPr name="TextBox 8" id="8"/>
          <p:cNvSpPr txBox="true"/>
          <p:nvPr/>
        </p:nvSpPr>
        <p:spPr>
          <a:xfrm rot="0">
            <a:off x="7255148" y="6917055"/>
            <a:ext cx="10769715" cy="3369945"/>
          </a:xfrm>
          <a:prstGeom prst="rect">
            <a:avLst/>
          </a:prstGeom>
        </p:spPr>
        <p:txBody>
          <a:bodyPr anchor="t" rtlCol="false" tIns="0" lIns="0" bIns="0" rIns="0">
            <a:spAutoFit/>
          </a:bodyPr>
          <a:lstStyle/>
          <a:p>
            <a:pPr>
              <a:lnSpc>
                <a:spcPts val="3780"/>
              </a:lnSpc>
            </a:pPr>
            <a:r>
              <a:rPr lang="en-US" sz="2700">
                <a:solidFill>
                  <a:srgbClr val="000000"/>
                </a:solidFill>
                <a:latin typeface="Times New Roman"/>
              </a:rPr>
              <a:t>Three regression models (Linear Regression, Ridge Regression, Lasso Regression) are trained for both temperature ('tavg') and precipitation ('prcp').</a:t>
            </a:r>
          </a:p>
          <a:p>
            <a:pPr>
              <a:lnSpc>
                <a:spcPts val="3780"/>
              </a:lnSpc>
            </a:pPr>
            <a:r>
              <a:rPr lang="en-US" sz="2700">
                <a:solidFill>
                  <a:srgbClr val="000000"/>
                </a:solidFill>
                <a:latin typeface="Times New Roman"/>
              </a:rPr>
              <a:t>Additionally, a Random Forest Regressor is used for these predictions.</a:t>
            </a:r>
          </a:p>
          <a:p>
            <a:pPr>
              <a:lnSpc>
                <a:spcPts val="3780"/>
              </a:lnSpc>
            </a:pPr>
            <a:r>
              <a:rPr lang="en-US" sz="2700">
                <a:solidFill>
                  <a:srgbClr val="000000"/>
                </a:solidFill>
                <a:latin typeface="Times New Roman"/>
              </a:rPr>
              <a:t>The dataset is split into training and testing sets, and feature scaling is applied using StandardScaler.</a:t>
            </a:r>
          </a:p>
          <a:p>
            <a:pPr>
              <a:lnSpc>
                <a:spcPts val="3780"/>
              </a:lnSpc>
            </a:pPr>
          </a:p>
        </p:txBody>
      </p:sp>
      <p:sp>
        <p:nvSpPr>
          <p:cNvPr name="TextBox 9" id="9"/>
          <p:cNvSpPr txBox="true"/>
          <p:nvPr/>
        </p:nvSpPr>
        <p:spPr>
          <a:xfrm rot="0">
            <a:off x="7255148" y="2879749"/>
            <a:ext cx="10004152" cy="3282145"/>
          </a:xfrm>
          <a:prstGeom prst="rect">
            <a:avLst/>
          </a:prstGeom>
        </p:spPr>
        <p:txBody>
          <a:bodyPr anchor="t" rtlCol="false" tIns="0" lIns="0" bIns="0" rIns="0">
            <a:spAutoFit/>
          </a:bodyPr>
          <a:lstStyle/>
          <a:p>
            <a:pPr algn="just">
              <a:lnSpc>
                <a:spcPts val="4325"/>
              </a:lnSpc>
              <a:spcBef>
                <a:spcPct val="0"/>
              </a:spcBef>
            </a:pPr>
            <a:r>
              <a:rPr lang="en-US" sz="2703">
                <a:solidFill>
                  <a:srgbClr val="000000"/>
                </a:solidFill>
                <a:latin typeface="Times New Roman"/>
              </a:rPr>
              <a:t>The code reads a dataset ('Bangalore.csv') containing weather data into a Pandas DataFrame.</a:t>
            </a:r>
          </a:p>
          <a:p>
            <a:pPr algn="just">
              <a:lnSpc>
                <a:spcPts val="4325"/>
              </a:lnSpc>
              <a:spcBef>
                <a:spcPct val="0"/>
              </a:spcBef>
            </a:pPr>
            <a:r>
              <a:rPr lang="en-US" sz="2703">
                <a:solidFill>
                  <a:srgbClr val="000000"/>
                </a:solidFill>
                <a:latin typeface="Times New Roman"/>
              </a:rPr>
              <a:t>It converts the 'time' column to a datetime format and sets it as the index.Time-weighted interpolation is performed to fill in missing values, ensuring a continuous time series.NaN values are checked and imputed with the mean for any remaining gaps.</a:t>
            </a: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773728" y="908563"/>
            <a:ext cx="2741295" cy="581490"/>
          </a:xfrm>
          <a:prstGeom prst="rect">
            <a:avLst/>
          </a:prstGeom>
        </p:spPr>
        <p:txBody>
          <a:bodyPr anchor="t" rtlCol="false" tIns="0" lIns="0" bIns="0" rIns="0">
            <a:spAutoFit/>
          </a:bodyPr>
          <a:lstStyle/>
          <a:p>
            <a:pPr algn="ctr">
              <a:lnSpc>
                <a:spcPts val="4485"/>
              </a:lnSpc>
              <a:spcBef>
                <a:spcPct val="0"/>
              </a:spcBef>
            </a:pPr>
            <a:r>
              <a:rPr lang="en-US" sz="2803" u="sng">
                <a:solidFill>
                  <a:srgbClr val="000000"/>
                </a:solidFill>
                <a:latin typeface="Times New Roman Bold"/>
              </a:rPr>
              <a:t>Model Evaluation:</a:t>
            </a:r>
          </a:p>
        </p:txBody>
      </p:sp>
      <p:sp>
        <p:nvSpPr>
          <p:cNvPr name="TextBox 3" id="3"/>
          <p:cNvSpPr txBox="true"/>
          <p:nvPr/>
        </p:nvSpPr>
        <p:spPr>
          <a:xfrm rot="0">
            <a:off x="1127462" y="1415122"/>
            <a:ext cx="15470029" cy="1110445"/>
          </a:xfrm>
          <a:prstGeom prst="rect">
            <a:avLst/>
          </a:prstGeom>
        </p:spPr>
        <p:txBody>
          <a:bodyPr anchor="t" rtlCol="false" tIns="0" lIns="0" bIns="0" rIns="0">
            <a:spAutoFit/>
          </a:bodyPr>
          <a:lstStyle/>
          <a:p>
            <a:pPr>
              <a:lnSpc>
                <a:spcPts val="4325"/>
              </a:lnSpc>
              <a:spcBef>
                <a:spcPct val="0"/>
              </a:spcBef>
            </a:pPr>
            <a:r>
              <a:rPr lang="en-US" sz="2703">
                <a:solidFill>
                  <a:srgbClr val="000000"/>
                </a:solidFill>
                <a:latin typeface="Times New Roman"/>
              </a:rPr>
              <a:t>The models are evaluated using Mean Squared Error (MSE) and R2 Score.</a:t>
            </a:r>
          </a:p>
          <a:p>
            <a:pPr>
              <a:lnSpc>
                <a:spcPts val="4325"/>
              </a:lnSpc>
              <a:spcBef>
                <a:spcPct val="0"/>
              </a:spcBef>
            </a:pPr>
            <a:r>
              <a:rPr lang="en-US" sz="2703">
                <a:solidFill>
                  <a:srgbClr val="000000"/>
                </a:solidFill>
                <a:latin typeface="Times New Roman"/>
              </a:rPr>
              <a:t>The evaluate_model function generates scatter plots comparing actual vs. predicted values for each model.</a:t>
            </a:r>
          </a:p>
        </p:txBody>
      </p:sp>
      <p:sp>
        <p:nvSpPr>
          <p:cNvPr name="TextBox 4" id="4"/>
          <p:cNvSpPr txBox="true"/>
          <p:nvPr/>
        </p:nvSpPr>
        <p:spPr>
          <a:xfrm rot="0">
            <a:off x="608767" y="2408091"/>
            <a:ext cx="4847034" cy="581490"/>
          </a:xfrm>
          <a:prstGeom prst="rect">
            <a:avLst/>
          </a:prstGeom>
        </p:spPr>
        <p:txBody>
          <a:bodyPr anchor="t" rtlCol="false" tIns="0" lIns="0" bIns="0" rIns="0">
            <a:spAutoFit/>
          </a:bodyPr>
          <a:lstStyle/>
          <a:p>
            <a:pPr algn="ctr">
              <a:lnSpc>
                <a:spcPts val="4485"/>
              </a:lnSpc>
              <a:spcBef>
                <a:spcPct val="0"/>
              </a:spcBef>
            </a:pPr>
            <a:r>
              <a:rPr lang="en-US" sz="2803" u="sng">
                <a:solidFill>
                  <a:srgbClr val="000000"/>
                </a:solidFill>
                <a:latin typeface="Times New Roman Bold"/>
              </a:rPr>
              <a:t>Data Analysis and Visualization:</a:t>
            </a:r>
          </a:p>
        </p:txBody>
      </p:sp>
      <p:sp>
        <p:nvSpPr>
          <p:cNvPr name="TextBox 5" id="5"/>
          <p:cNvSpPr txBox="true"/>
          <p:nvPr/>
        </p:nvSpPr>
        <p:spPr>
          <a:xfrm rot="0">
            <a:off x="1127462" y="2953385"/>
            <a:ext cx="16756618" cy="2196295"/>
          </a:xfrm>
          <a:prstGeom prst="rect">
            <a:avLst/>
          </a:prstGeom>
        </p:spPr>
        <p:txBody>
          <a:bodyPr anchor="t" rtlCol="false" tIns="0" lIns="0" bIns="0" rIns="0">
            <a:spAutoFit/>
          </a:bodyPr>
          <a:lstStyle/>
          <a:p>
            <a:pPr>
              <a:lnSpc>
                <a:spcPts val="4325"/>
              </a:lnSpc>
              <a:spcBef>
                <a:spcPct val="0"/>
              </a:spcBef>
            </a:pPr>
            <a:r>
              <a:rPr lang="en-US" sz="2703">
                <a:solidFill>
                  <a:srgbClr val="000000"/>
                </a:solidFill>
                <a:latin typeface="Times New Roman"/>
              </a:rPr>
              <a:t>Missing data percentage is calculated and printed.</a:t>
            </a:r>
          </a:p>
          <a:p>
            <a:pPr>
              <a:lnSpc>
                <a:spcPts val="4325"/>
              </a:lnSpc>
              <a:spcBef>
                <a:spcPct val="0"/>
              </a:spcBef>
            </a:pPr>
            <a:r>
              <a:rPr lang="en-US" sz="2703">
                <a:solidFill>
                  <a:srgbClr val="000000"/>
                </a:solidFill>
                <a:latin typeface="Times New Roman"/>
              </a:rPr>
              <a:t>Rows with more than three missing values are displayed.</a:t>
            </a:r>
          </a:p>
          <a:p>
            <a:pPr>
              <a:lnSpc>
                <a:spcPts val="4325"/>
              </a:lnSpc>
              <a:spcBef>
                <a:spcPct val="0"/>
              </a:spcBef>
            </a:pPr>
            <a:r>
              <a:rPr lang="en-US" sz="2703">
                <a:solidFill>
                  <a:srgbClr val="000000"/>
                </a:solidFill>
                <a:latin typeface="Times New Roman"/>
              </a:rPr>
              <a:t>Outliers, such as the date with the highest temperature ('tmax') and lowest temperature ('tmin'), are identified.</a:t>
            </a:r>
          </a:p>
          <a:p>
            <a:pPr>
              <a:lnSpc>
                <a:spcPts val="4325"/>
              </a:lnSpc>
              <a:spcBef>
                <a:spcPct val="0"/>
              </a:spcBef>
            </a:pPr>
            <a:r>
              <a:rPr lang="en-US" sz="2703">
                <a:solidFill>
                  <a:srgbClr val="000000"/>
                </a:solidFill>
                <a:latin typeface="Times New Roman"/>
              </a:rPr>
              <a:t>Plots are generated to visualize the trends in temperature and precipitation, including yearly and monthly averages.</a:t>
            </a:r>
          </a:p>
        </p:txBody>
      </p:sp>
      <p:sp>
        <p:nvSpPr>
          <p:cNvPr name="TextBox 6" id="6"/>
          <p:cNvSpPr txBox="true"/>
          <p:nvPr/>
        </p:nvSpPr>
        <p:spPr>
          <a:xfrm rot="0">
            <a:off x="652760" y="4989145"/>
            <a:ext cx="4435555" cy="581490"/>
          </a:xfrm>
          <a:prstGeom prst="rect">
            <a:avLst/>
          </a:prstGeom>
        </p:spPr>
        <p:txBody>
          <a:bodyPr anchor="t" rtlCol="false" tIns="0" lIns="0" bIns="0" rIns="0">
            <a:spAutoFit/>
          </a:bodyPr>
          <a:lstStyle/>
          <a:p>
            <a:pPr algn="ctr">
              <a:lnSpc>
                <a:spcPts val="4485"/>
              </a:lnSpc>
              <a:spcBef>
                <a:spcPct val="0"/>
              </a:spcBef>
            </a:pPr>
            <a:r>
              <a:rPr lang="en-US" sz="2803" u="sng">
                <a:solidFill>
                  <a:srgbClr val="000000"/>
                </a:solidFill>
                <a:latin typeface="Times New Roman Bold"/>
              </a:rPr>
              <a:t>Yearly and Monthly Analysis:</a:t>
            </a:r>
          </a:p>
        </p:txBody>
      </p:sp>
      <p:sp>
        <p:nvSpPr>
          <p:cNvPr name="TextBox 7" id="7"/>
          <p:cNvSpPr txBox="true"/>
          <p:nvPr/>
        </p:nvSpPr>
        <p:spPr>
          <a:xfrm rot="0">
            <a:off x="1127462" y="5681881"/>
            <a:ext cx="12411075" cy="1110445"/>
          </a:xfrm>
          <a:prstGeom prst="rect">
            <a:avLst/>
          </a:prstGeom>
        </p:spPr>
        <p:txBody>
          <a:bodyPr anchor="t" rtlCol="false" tIns="0" lIns="0" bIns="0" rIns="0">
            <a:spAutoFit/>
          </a:bodyPr>
          <a:lstStyle/>
          <a:p>
            <a:pPr>
              <a:lnSpc>
                <a:spcPts val="4325"/>
              </a:lnSpc>
              <a:spcBef>
                <a:spcPct val="0"/>
              </a:spcBef>
            </a:pPr>
            <a:r>
              <a:rPr lang="en-US" sz="2703">
                <a:solidFill>
                  <a:srgbClr val="000000"/>
                </a:solidFill>
                <a:latin typeface="Times New Roman"/>
              </a:rPr>
              <a:t>Yearly averages for temperature and precipitation are calculated and visualized.</a:t>
            </a:r>
          </a:p>
          <a:p>
            <a:pPr>
              <a:lnSpc>
                <a:spcPts val="4325"/>
              </a:lnSpc>
              <a:spcBef>
                <a:spcPct val="0"/>
              </a:spcBef>
            </a:pPr>
            <a:r>
              <a:rPr lang="en-US" sz="2703">
                <a:solidFill>
                  <a:srgbClr val="000000"/>
                </a:solidFill>
                <a:latin typeface="Times New Roman"/>
              </a:rPr>
              <a:t>Monthly averages are presented through line plots, grouped bar plots, and heatmaps.</a:t>
            </a:r>
          </a:p>
        </p:txBody>
      </p:sp>
      <p:sp>
        <p:nvSpPr>
          <p:cNvPr name="TextBox 8" id="8"/>
          <p:cNvSpPr txBox="true"/>
          <p:nvPr/>
        </p:nvSpPr>
        <p:spPr>
          <a:xfrm rot="0">
            <a:off x="805458" y="6864715"/>
            <a:ext cx="2091571" cy="581490"/>
          </a:xfrm>
          <a:prstGeom prst="rect">
            <a:avLst/>
          </a:prstGeom>
        </p:spPr>
        <p:txBody>
          <a:bodyPr anchor="t" rtlCol="false" tIns="0" lIns="0" bIns="0" rIns="0">
            <a:spAutoFit/>
          </a:bodyPr>
          <a:lstStyle/>
          <a:p>
            <a:pPr algn="ctr">
              <a:lnSpc>
                <a:spcPts val="4485"/>
              </a:lnSpc>
              <a:spcBef>
                <a:spcPct val="0"/>
              </a:spcBef>
            </a:pPr>
            <a:r>
              <a:rPr lang="en-US" sz="2803" u="sng">
                <a:solidFill>
                  <a:srgbClr val="000000"/>
                </a:solidFill>
                <a:latin typeface="Times New Roman Bold"/>
              </a:rPr>
              <a:t>Display Plots:</a:t>
            </a:r>
          </a:p>
        </p:txBody>
      </p:sp>
      <p:sp>
        <p:nvSpPr>
          <p:cNvPr name="TextBox 9" id="9"/>
          <p:cNvSpPr txBox="true"/>
          <p:nvPr/>
        </p:nvSpPr>
        <p:spPr>
          <a:xfrm rot="0">
            <a:off x="1127462" y="7543028"/>
            <a:ext cx="14306050" cy="1110445"/>
          </a:xfrm>
          <a:prstGeom prst="rect">
            <a:avLst/>
          </a:prstGeom>
        </p:spPr>
        <p:txBody>
          <a:bodyPr anchor="t" rtlCol="false" tIns="0" lIns="0" bIns="0" rIns="0">
            <a:spAutoFit/>
          </a:bodyPr>
          <a:lstStyle/>
          <a:p>
            <a:pPr>
              <a:lnSpc>
                <a:spcPts val="4325"/>
              </a:lnSpc>
              <a:spcBef>
                <a:spcPct val="0"/>
              </a:spcBef>
            </a:pPr>
            <a:r>
              <a:rPr lang="en-US" sz="2703">
                <a:solidFill>
                  <a:srgbClr val="000000"/>
                </a:solidFill>
                <a:latin typeface="Times New Roman"/>
              </a:rPr>
              <a:t>Various plots are displayed, including boxplots comparing temperature in 1990 and 2016, bar plots for precipitation in 1990 and 2016, and other relevant visualizations.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DAF3VRzwP1U</dc:identifier>
  <dcterms:modified xsi:type="dcterms:W3CDTF">2011-08-01T06:04:30Z</dcterms:modified>
  <cp:revision>1</cp:revision>
  <dc:title>Copy of Guarding Against Deception: ML-Powered Phishing Website Detection</dc:title>
</cp:coreProperties>
</file>